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1226" r:id="rId2"/>
    <p:sldId id="1084" r:id="rId3"/>
    <p:sldId id="1187" r:id="rId4"/>
    <p:sldId id="1209" r:id="rId5"/>
    <p:sldId id="1227" r:id="rId6"/>
    <p:sldId id="1231" r:id="rId7"/>
    <p:sldId id="1232" r:id="rId8"/>
    <p:sldId id="1233" r:id="rId9"/>
    <p:sldId id="1234" r:id="rId10"/>
    <p:sldId id="1235" r:id="rId11"/>
    <p:sldId id="1236" r:id="rId12"/>
    <p:sldId id="1145" r:id="rId13"/>
    <p:sldId id="1238" r:id="rId14"/>
    <p:sldId id="1182" r:id="rId15"/>
    <p:sldId id="1239" r:id="rId16"/>
    <p:sldId id="1237" r:id="rId17"/>
    <p:sldId id="1149" r:id="rId18"/>
    <p:sldId id="1089" r:id="rId19"/>
    <p:sldId id="1194" r:id="rId20"/>
    <p:sldId id="1195" r:id="rId21"/>
    <p:sldId id="1196" r:id="rId22"/>
    <p:sldId id="1141" r:id="rId23"/>
    <p:sldId id="1197" r:id="rId24"/>
    <p:sldId id="1039" r:id="rId25"/>
    <p:sldId id="985" r:id="rId26"/>
    <p:sldId id="1093" r:id="rId27"/>
    <p:sldId id="1100" r:id="rId28"/>
    <p:sldId id="1138" r:id="rId29"/>
    <p:sldId id="1033" r:id="rId30"/>
    <p:sldId id="1086" r:id="rId31"/>
    <p:sldId id="1034" r:id="rId32"/>
    <p:sldId id="1137" r:id="rId33"/>
    <p:sldId id="1178" r:id="rId34"/>
    <p:sldId id="1088" r:id="rId35"/>
    <p:sldId id="1177" r:id="rId36"/>
    <p:sldId id="1222" r:id="rId37"/>
    <p:sldId id="1201" r:id="rId38"/>
    <p:sldId id="1202" r:id="rId39"/>
    <p:sldId id="1204" r:id="rId40"/>
    <p:sldId id="1091" r:id="rId41"/>
    <p:sldId id="1115" r:id="rId42"/>
    <p:sldId id="1152" r:id="rId43"/>
    <p:sldId id="1117" r:id="rId44"/>
    <p:sldId id="1118" r:id="rId45"/>
    <p:sldId id="1206" r:id="rId46"/>
    <p:sldId id="1103" r:id="rId47"/>
    <p:sldId id="1186" r:id="rId48"/>
    <p:sldId id="1190" r:id="rId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B8F"/>
    <a:srgbClr val="2C2C85"/>
    <a:srgbClr val="1F1F5D"/>
    <a:srgbClr val="212164"/>
    <a:srgbClr val="08440F"/>
    <a:srgbClr val="234C08"/>
    <a:srgbClr val="DC2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showComments="0">
  <p:normalViewPr>
    <p:restoredLeft sz="15620"/>
    <p:restoredTop sz="98821" autoAdjust="0"/>
  </p:normalViewPr>
  <p:slideViewPr>
    <p:cSldViewPr>
      <p:cViewPr>
        <p:scale>
          <a:sx n="100" d="100"/>
          <a:sy n="100" d="100"/>
        </p:scale>
        <p:origin x="-992" y="392"/>
      </p:cViewPr>
      <p:guideLst>
        <p:guide orient="horz" pos="2160"/>
        <p:guide pos="2880"/>
      </p:guideLst>
    </p:cSldViewPr>
  </p:slideViewPr>
  <p:outlineViewPr>
    <p:cViewPr>
      <p:scale>
        <a:sx n="33" d="100"/>
        <a:sy n="33" d="100"/>
      </p:scale>
      <p:origin x="0" y="1328"/>
    </p:cViewPr>
  </p:outlineViewPr>
  <p:notesTextViewPr>
    <p:cViewPr>
      <p:scale>
        <a:sx n="100" d="100"/>
        <a:sy n="100" d="100"/>
      </p:scale>
      <p:origin x="0" y="0"/>
    </p:cViewPr>
  </p:notesTextViewPr>
  <p:sorterViewPr>
    <p:cViewPr>
      <p:scale>
        <a:sx n="100" d="100"/>
        <a:sy n="100" d="100"/>
      </p:scale>
      <p:origin x="0" y="9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02DDDF95-1EDA-D748-B68A-576432B34D12}" type="slidenum">
              <a:rPr lang="en-US"/>
              <a:pPr>
                <a:defRPr/>
              </a:pPr>
              <a:t>‹#›</a:t>
            </a:fld>
            <a:endParaRPr lang="en-US"/>
          </a:p>
        </p:txBody>
      </p:sp>
    </p:spTree>
    <p:extLst>
      <p:ext uri="{BB962C8B-B14F-4D97-AF65-F5344CB8AC3E}">
        <p14:creationId xmlns:p14="http://schemas.microsoft.com/office/powerpoint/2010/main" val="13705017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609360C-62E3-FA47-9545-917325550C41}" type="slidenum">
              <a:rPr lang="en-US"/>
              <a:pPr/>
              <a:t>1</a:t>
            </a:fld>
            <a:endParaRPr lang="en-US"/>
          </a:p>
        </p:txBody>
      </p:sp>
      <p:sp>
        <p:nvSpPr>
          <p:cNvPr id="15363" name="Rectangle 2"/>
          <p:cNvSpPr>
            <a:spLocks noGrp="1" noRot="1" noChangeAspect="1" noChangeArrowheads="1" noTextEdit="1"/>
          </p:cNvSpPr>
          <p:nvPr>
            <p:ph type="sldImg"/>
          </p:nvPr>
        </p:nvSpPr>
        <p:spPr>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610D8F8-5768-D74D-8D4A-2FFE69336BE0}" type="slidenum">
              <a:rPr lang="en-US"/>
              <a:pPr/>
              <a:t>12</a:t>
            </a:fld>
            <a:endParaRPr lang="en-US"/>
          </a:p>
        </p:txBody>
      </p:sp>
      <p:sp>
        <p:nvSpPr>
          <p:cNvPr id="49155" name="Slide Image Placeholder 1"/>
          <p:cNvSpPr>
            <a:spLocks noGrp="1" noRot="1" noChangeAspect="1" noTextEdit="1"/>
          </p:cNvSpPr>
          <p:nvPr>
            <p:ph type="sldImg"/>
          </p:nvPr>
        </p:nvSpPr>
        <p:spPr>
          <a:ln/>
        </p:spPr>
      </p:sp>
      <p:sp>
        <p:nvSpPr>
          <p:cNvPr id="4915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buFontTx/>
              <a:buChar char="•"/>
            </a:pPr>
            <a:r>
              <a:rPr lang="en-US"/>
              <a:t>BRCA1/BRCA2: Women with significant amily history are screened to determine their risk. Mutations in BRCA1 or BRCA2 in women with breast cancer increases the probability that they will develop secondary cancer of the ovaries. BRCA1 and BRCA2 testing is done to identify those women who need extra surveillance for possible ovarian cancer or prophylactic oophorectomy</a:t>
            </a:r>
          </a:p>
          <a:p>
            <a:pPr eaLnBrk="1" hangingPunct="1">
              <a:spcBef>
                <a:spcPct val="0"/>
              </a:spcBef>
              <a:buFontTx/>
              <a:buChar char="•"/>
            </a:pPr>
            <a:r>
              <a:rPr lang="en-US"/>
              <a:t>LQTS – there are a number of genetic mutations identified that affect cardiac ion channel conductance and cause long QT interval and associated increased risk of fatal arrhythmia. Patients with long QT syndrome are tested for which mutation is present. Some mutations increase the risk of arrhythmia associated with auditory stimulation during sleep, others increase the risk associated with exercise; knowing which mutation is present, the individual can be counseled to avoid the relevant trigger. Furthermore, certain drugs work better for some mutations than others, so genetic testing allows </a:t>
            </a:r>
            <a:r>
              <a:rPr lang="en-US" sz="1100"/>
              <a:t>tailoring </a:t>
            </a:r>
            <a:r>
              <a:rPr lang="en-US"/>
              <a:t>of drug therapy</a:t>
            </a:r>
          </a:p>
          <a:p>
            <a:pPr eaLnBrk="1" hangingPunct="1">
              <a:spcBef>
                <a:spcPct val="0"/>
              </a:spcBef>
              <a:buFontTx/>
              <a:buChar char="•"/>
            </a:pPr>
            <a:r>
              <a:rPr lang="en-US"/>
              <a:t>In May 2004, PGx Health Pharmaceuticals, based in New Haven, CT, introduced the </a:t>
            </a:r>
            <a:r>
              <a:rPr lang="en-US" i="1"/>
              <a:t>FAMILION</a:t>
            </a:r>
            <a:r>
              <a:rPr lang="en-US"/>
              <a:t>™</a:t>
            </a:r>
          </a:p>
          <a:p>
            <a:pPr eaLnBrk="1" hangingPunct="1">
              <a:spcBef>
                <a:spcPct val="0"/>
              </a:spcBef>
              <a:buFontTx/>
              <a:buChar char="•"/>
            </a:pPr>
            <a:endParaRPr lang="en-US"/>
          </a:p>
          <a:p>
            <a:pPr eaLnBrk="1" hangingPunct="1">
              <a:spcBef>
                <a:spcPct val="0"/>
              </a:spcBef>
              <a:buFontTx/>
              <a:buChar char="•"/>
            </a:pPr>
            <a:r>
              <a:rPr lang="en-US"/>
              <a:t>TCF7L2 testing in patients with impaired glucose tolerance is important for identifying those individuals who need aggressive lifestyle modification and drug treatmetn to prevent progression to diabetes</a:t>
            </a: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31BCEAB-F256-AD41-B517-090E09364316}" type="slidenum">
              <a:rPr lang="en-US" sz="1200">
                <a:latin typeface="Calibri" charset="0"/>
              </a:rPr>
              <a:pPr algn="r" eaLnBrk="1" hangingPunct="1"/>
              <a:t>12</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671516CC-F68E-4885-A084-1F8DC35BE268}" type="slidenum">
              <a:rPr lang="en-US" sz="1200" b="0">
                <a:latin typeface="+mn-lt"/>
                <a:cs typeface="+mn-cs"/>
              </a:rPr>
              <a:pPr algn="r" fontAlgn="auto">
                <a:spcBef>
                  <a:spcPts val="0"/>
                </a:spcBef>
                <a:spcAft>
                  <a:spcPts val="0"/>
                </a:spcAft>
                <a:defRPr/>
              </a:pPr>
              <a:t>13</a:t>
            </a:fld>
            <a:endParaRPr lang="en-US" sz="1200" b="0">
              <a:latin typeface="+mn-lt"/>
              <a:cs typeface="+mn-cs"/>
            </a:endParaRPr>
          </a:p>
        </p:txBody>
      </p:sp>
      <p:sp>
        <p:nvSpPr>
          <p:cNvPr id="1341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414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0571" tIns="45286" rIns="90571" bIns="45286"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spcBef>
                <a:spcPct val="0"/>
              </a:spcBef>
            </a:pPr>
            <a:endParaRPr lang="en-US"/>
          </a:p>
        </p:txBody>
      </p:sp>
      <p:sp>
        <p:nvSpPr>
          <p:cNvPr id="55300" name="Slide Number Placeholder 3"/>
          <p:cNvSpPr>
            <a:spLocks noGrp="1"/>
          </p:cNvSpPr>
          <p:nvPr>
            <p:ph type="sldNum" sz="quarter" idx="5"/>
          </p:nvPr>
        </p:nvSpPr>
        <p:spPr>
          <a:noFill/>
        </p:spPr>
        <p:txBody>
          <a:bodyPr/>
          <a:lstStyle/>
          <a:p>
            <a:fld id="{1D656AB4-9537-034B-8802-88C18FE6E273}" type="slidenum">
              <a:rPr lang="en-US"/>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13ACA78-0F65-BD48-AB73-F1D40EAC5186}" type="slidenum">
              <a:rPr lang="en-US"/>
              <a:pPr/>
              <a:t>17</a:t>
            </a:fld>
            <a:endParaRPr lang="en-US"/>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F7E7B97-4B7C-2F4C-9CA1-53077587972B}" type="slidenum">
              <a:rPr lang="en-US"/>
              <a:pPr/>
              <a:t>18</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a:solidFill>
                  <a:srgbClr val="292934"/>
                </a:solidFill>
                <a:latin typeface="Arial" charset="0"/>
                <a:cs typeface="Arial" charset="0"/>
                <a:sym typeface="Arial" charset="0"/>
              </a:rPr>
              <a:t>Figure 1b: Algorithm (maybe supp?)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8E4C906-99EC-B345-9F3E-8884A695DFFA}" type="slidenum">
              <a:rPr lang="en-US"/>
              <a:pPr/>
              <a:t>35</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7CFBDD7-E3FB-9049-8498-631DF256617F}" type="slidenum">
              <a:rPr lang="en-US"/>
              <a:pPr/>
              <a:t>40</a:t>
            </a:fld>
            <a:endParaRPr lang="en-US"/>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8E4C906-99EC-B345-9F3E-8884A695DFFA}" type="slidenum">
              <a:rPr lang="en-US"/>
              <a:pPr/>
              <a:t>41</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8E4C906-99EC-B345-9F3E-8884A695DFFA}" type="slidenum">
              <a:rPr lang="en-US"/>
              <a:pPr/>
              <a:t>42</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B077D19-9F9E-0C49-9097-182FEA80ED71}" type="slidenum">
              <a:rPr lang="en-US"/>
              <a:pPr/>
              <a:t>4</a:t>
            </a:fld>
            <a:endParaRPr lang="en-US"/>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06E95D5-4F19-9D45-8CB3-2634BD7F193F}" type="slidenum">
              <a:rPr lang="en-US"/>
              <a:pPr/>
              <a:t>44</a:t>
            </a:fld>
            <a:endParaRPr lang="en-US"/>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8E4C906-99EC-B345-9F3E-8884A695DFFA}" type="slidenum">
              <a:rPr lang="en-US"/>
              <a:pPr/>
              <a:t>48</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F219CEFB-01B1-7C4B-AA6C-87152CD5BE85}" type="slidenum">
              <a:rPr lang="en-US"/>
              <a:pPr/>
              <a:t>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3B69D-AB7B-4349-AC14-84C7490C2858}" type="slidenum">
              <a:rPr lang="en-US"/>
              <a:pPr/>
              <a:t>6</a:t>
            </a:fld>
            <a:endParaRPr lang="en-US"/>
          </a:p>
        </p:txBody>
      </p:sp>
      <p:sp>
        <p:nvSpPr>
          <p:cNvPr id="220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CE593-F6BF-D348-9A68-0EAA0D61EA86}" type="slidenum">
              <a:rPr lang="en-US"/>
              <a:pPr/>
              <a:t>7</a:t>
            </a:fld>
            <a:endParaRPr lang="en-US"/>
          </a:p>
        </p:txBody>
      </p:sp>
      <p:sp>
        <p:nvSpPr>
          <p:cNvPr id="37890" name="Rectangle 2"/>
          <p:cNvSpPr>
            <a:spLocks noGrp="1" noRot="1" noChangeAspect="1" noChangeArrowheads="1" noTextEdit="1"/>
          </p:cNvSpPr>
          <p:nvPr>
            <p:ph type="sldImg"/>
          </p:nvPr>
        </p:nvSpPr>
        <p:spPr bwMode="auto">
          <a:xfrm>
            <a:off x="1143000" y="687388"/>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685800" y="4343400"/>
            <a:ext cx="5486400" cy="4113213"/>
          </a:xfrm>
          <a:prstGeom prst="rect">
            <a:avLst/>
          </a:prstGeom>
          <a:solidFill>
            <a:srgbClr val="FFFFFF"/>
          </a:solidFill>
          <a:ln>
            <a:solidFill>
              <a:srgbClr val="000000"/>
            </a:solidFill>
            <a:miter lim="800000"/>
            <a:headEnd/>
            <a:tailEnd/>
          </a:ln>
        </p:spPr>
        <p:txBody>
          <a:bodyPr>
            <a:prstTxWarp prst="textNoShape">
              <a:avLst/>
            </a:prstTxWarp>
          </a:bodyPr>
          <a:lstStyle/>
          <a:p>
            <a:r>
              <a:rPr lang="en-US"/>
              <a:t>(</a:t>
            </a:r>
            <a:r>
              <a:rPr lang="en-US" b="1"/>
              <a:t>a</a:t>
            </a:r>
            <a:r>
              <a:rPr lang="en-US"/>
              <a:t>) Right side of chromosomal ideograms: red line indicates deletion; blue=insertion; yellow=inversion breakpoint; the double length indicates SV observed in both individuals. Left side of ideogram: the line lengths indicate size of event in log-scale (events ≥1 Mb are drawn at same length, corresponding to the line indicated to the right (‘Scale’); unmated insertions are indicated at a length corresponding to 1 kb); line colors indicate predominant repetitive sequences in ±3 kb window of the predicted breakpoint junction (according to numbers/ occurrences of elements annotated in http://humanparalogy.gs.washington.edu (SDs) and www.repeatmasker.org): red=SDs; blue=LINEs; yellow=LTRs; green=Microsatellites; black=two or more repetitive elements with equal frequency; gray: no repeat association.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8A3ACD8-A359-064F-9E32-2D9888EE3D70}" type="slidenum">
              <a:rPr lang="en-US"/>
              <a:pPr/>
              <a:t>8</a:t>
            </a:fld>
            <a:endParaRPr lang="en-US"/>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74D2B26-5ABE-334F-9336-A90C49E888E4}" type="slidenum">
              <a:rPr lang="en-US"/>
              <a:pPr/>
              <a:t>9</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28675" name="Text Box 2"/>
          <p:cNvSpPr>
            <a:spLocks noGrp="1" noChangeArrowheads="1"/>
          </p:cNvSpPr>
          <p:nvPr>
            <p:ph type="body"/>
          </p:nvPr>
        </p:nvSpPr>
        <p:spPr>
          <a:xfrm>
            <a:off x="1046163" y="4352925"/>
            <a:ext cx="4770437" cy="3478213"/>
          </a:xfrm>
          <a:noFill/>
          <a:ln/>
        </p:spPr>
        <p:txBody>
          <a:bodyPr lIns="0" tIns="0" rIns="0" bIns="0"/>
          <a:lstStyle/>
          <a:p>
            <a:pPr marL="76200" indent="-76200">
              <a:lnSpc>
                <a:spcPct val="93000"/>
              </a:lnSpc>
              <a:spcBef>
                <a:spcPct val="0"/>
              </a:spcBef>
              <a:buSzPct val="45000"/>
              <a:tabLst>
                <a:tab pos="649288" algn="l"/>
                <a:tab pos="1298575" algn="l"/>
                <a:tab pos="1947863" algn="l"/>
                <a:tab pos="2597150" algn="l"/>
                <a:tab pos="3248025" algn="l"/>
                <a:tab pos="3897313" algn="l"/>
                <a:tab pos="4546600" algn="l"/>
              </a:tabLst>
            </a:pPr>
            <a:r>
              <a:rPr lang="en-GB">
                <a:ea typeface="msgothic" charset="0"/>
                <a:cs typeface="msgothic" charset="0"/>
              </a:rPr>
              <a:t>A general flow chart for determining a personal genome sequence. The generated reads are first mapped to the reference genome to call high-quality SNPs and small Indels (Step 1) and SVs based on aberrant alignment information (Step 2). The novel insertions can be reconstructed using local de novo assembly algorithms (Step 3), and a final phasing step (Step 4) will be able to deduce the complete diploid genome of the individual.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0D21DB1-82E1-E147-8ECB-A9F7371E2C86}" type="slidenum">
              <a:rPr lang="en-US"/>
              <a:pPr/>
              <a:t>11</a:t>
            </a:fld>
            <a:endParaRPr lang="en-US"/>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52FC-F7B4-4045-B8D0-87A2EBA7B7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F7C94-58BA-D04D-B0B4-3417DC8A779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F0DF5C-42FB-5A40-8F10-5D832467A70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42019-B1E0-274F-9F5F-55E8E2485F5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F34CE8-490E-C345-BFB5-5B33DD80267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1BD557-8743-7048-94AF-37088610201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A70BFA-E877-CF4E-96EE-85FA465B2CF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1109D5-B569-5547-8811-B36573AE2C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1A808C-E799-FE4E-B8F8-14EBB7AD90A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93E5-DC44-1540-8071-60CA57C0B23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C8AC4-D4BA-DD48-A4C9-242F934FD5E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B829ACC-9FF5-9A45-83CE-3E6C818BCF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2.gif"/><Relationship Id="rId5" Type="http://schemas.openxmlformats.org/officeDocument/2006/relationships/image" Target="../media/image33.png"/><Relationship Id="rId6" Type="http://schemas.openxmlformats.org/officeDocument/2006/relationships/image" Target="../media/image15.jpeg"/><Relationship Id="rId7"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09600" y="1524000"/>
            <a:ext cx="8001000" cy="1143000"/>
          </a:xfrm>
        </p:spPr>
        <p:txBody>
          <a:bodyPr/>
          <a:lstStyle/>
          <a:p>
            <a:pPr eaLnBrk="1" hangingPunct="1"/>
            <a:r>
              <a:rPr lang="en-US" sz="3200" b="1" dirty="0" smtClean="0">
                <a:latin typeface="Helvetica" charset="0"/>
              </a:rPr>
              <a:t>Genomics and Personal Medicine</a:t>
            </a:r>
            <a:r>
              <a:rPr lang="en-US" sz="3200" b="1" dirty="0" smtClean="0">
                <a:latin typeface="Helvetica" charset="0"/>
              </a:rPr>
              <a:t/>
            </a:r>
            <a:br>
              <a:rPr lang="en-US" sz="3200" b="1" dirty="0" smtClean="0">
                <a:latin typeface="Helvetica" charset="0"/>
              </a:rPr>
            </a:br>
            <a:endParaRPr lang="en-US" sz="3200" b="1" dirty="0" smtClean="0"/>
          </a:p>
        </p:txBody>
      </p:sp>
      <p:pic>
        <p:nvPicPr>
          <p:cNvPr id="14339" name="Picture 4" descr="people_from_all_races"/>
          <p:cNvPicPr>
            <a:picLocks noChangeAspect="1" noChangeArrowheads="1"/>
          </p:cNvPicPr>
          <p:nvPr/>
        </p:nvPicPr>
        <p:blipFill>
          <a:blip r:embed="rId3"/>
          <a:srcRect/>
          <a:stretch>
            <a:fillRect/>
          </a:stretch>
        </p:blipFill>
        <p:spPr bwMode="auto">
          <a:xfrm>
            <a:off x="5715000" y="3048000"/>
            <a:ext cx="2828925" cy="2819400"/>
          </a:xfrm>
          <a:prstGeom prst="rect">
            <a:avLst/>
          </a:prstGeom>
          <a:noFill/>
          <a:ln w="9525">
            <a:noFill/>
            <a:miter lim="800000"/>
            <a:headEnd/>
            <a:tailEnd/>
          </a:ln>
        </p:spPr>
      </p:pic>
      <p:sp>
        <p:nvSpPr>
          <p:cNvPr id="14340" name="Rectangle 4"/>
          <p:cNvSpPr>
            <a:spLocks noChangeArrowheads="1"/>
          </p:cNvSpPr>
          <p:nvPr/>
        </p:nvSpPr>
        <p:spPr bwMode="auto">
          <a:xfrm>
            <a:off x="1295400" y="3581400"/>
            <a:ext cx="4572000" cy="1570038"/>
          </a:xfrm>
          <a:prstGeom prst="rect">
            <a:avLst/>
          </a:prstGeom>
          <a:noFill/>
          <a:ln w="9525">
            <a:noFill/>
            <a:miter lim="800000"/>
            <a:headEnd/>
            <a:tailEnd/>
          </a:ln>
        </p:spPr>
        <p:txBody>
          <a:bodyPr>
            <a:prstTxWarp prst="textNoShape">
              <a:avLst/>
            </a:prstTxWarp>
            <a:spAutoFit/>
          </a:bodyPr>
          <a:lstStyle/>
          <a:p>
            <a:r>
              <a:rPr lang="en-US" sz="3200" dirty="0">
                <a:latin typeface="Helvetica" charset="0"/>
              </a:rPr>
              <a:t>Michael Snyder</a:t>
            </a:r>
          </a:p>
          <a:p>
            <a:r>
              <a:rPr lang="en-US" sz="3200" dirty="0" smtClean="0">
                <a:latin typeface="Helvetica" charset="0"/>
              </a:rPr>
              <a:t/>
            </a:r>
            <a:br>
              <a:rPr lang="en-US" sz="3200" dirty="0" smtClean="0">
                <a:latin typeface="Helvetica" charset="0"/>
              </a:rPr>
            </a:br>
            <a:r>
              <a:rPr lang="en-US" sz="3200" dirty="0" smtClean="0">
                <a:latin typeface="Helvetica" charset="0"/>
              </a:rPr>
              <a:t>July 25, </a:t>
            </a:r>
            <a:r>
              <a:rPr lang="en-US" sz="3200" dirty="0" smtClean="0">
                <a:latin typeface="Helvetica" charset="0"/>
              </a:rPr>
              <a:t>2013</a:t>
            </a:r>
            <a:endParaRPr lang="en-US" sz="3200" dirty="0"/>
          </a:p>
        </p:txBody>
      </p:sp>
      <p:sp>
        <p:nvSpPr>
          <p:cNvPr id="5" name="Rectangle 4"/>
          <p:cNvSpPr/>
          <p:nvPr/>
        </p:nvSpPr>
        <p:spPr>
          <a:xfrm>
            <a:off x="685800" y="6096000"/>
            <a:ext cx="5932333" cy="461665"/>
          </a:xfrm>
          <a:prstGeom prst="rect">
            <a:avLst/>
          </a:prstGeom>
        </p:spPr>
        <p:txBody>
          <a:bodyPr wrap="none">
            <a:spAutoFit/>
          </a:bodyPr>
          <a:lstStyle/>
          <a:p>
            <a:r>
              <a:rPr lang="en-US" dirty="0" smtClean="0">
                <a:latin typeface="Helvetica" charset="0"/>
              </a:rPr>
              <a:t>Conflicts: </a:t>
            </a:r>
            <a:r>
              <a:rPr lang="en-US" dirty="0" err="1" smtClean="0">
                <a:latin typeface="Helvetica" charset="0"/>
              </a:rPr>
              <a:t>Personalis</a:t>
            </a:r>
            <a:r>
              <a:rPr lang="en-US" dirty="0" smtClean="0">
                <a:latin typeface="Helvetica" charset="0"/>
              </a:rPr>
              <a:t>, </a:t>
            </a:r>
            <a:r>
              <a:rPr lang="en-US" dirty="0" err="1" smtClean="0">
                <a:latin typeface="Helvetica" charset="0"/>
              </a:rPr>
              <a:t>Genapsys</a:t>
            </a:r>
            <a:r>
              <a:rPr lang="en-US" dirty="0" smtClean="0">
                <a:latin typeface="Helvetica" charset="0"/>
              </a:rPr>
              <a:t>, </a:t>
            </a:r>
            <a:r>
              <a:rPr lang="en-US" dirty="0" err="1" smtClean="0">
                <a:latin typeface="Helvetica" charset="0"/>
              </a:rPr>
              <a:t>Illumina</a:t>
            </a:r>
            <a:endParaRPr lang="en-US" dirty="0"/>
          </a:p>
        </p:txBody>
      </p:sp>
    </p:spTree>
    <p:extLst>
      <p:ext uri="{BB962C8B-B14F-4D97-AF65-F5344CB8AC3E}">
        <p14:creationId xmlns:p14="http://schemas.microsoft.com/office/powerpoint/2010/main" val="40939346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990600" y="457200"/>
            <a:ext cx="7599363" cy="1371600"/>
          </a:xfrm>
          <a:prstGeom prst="rect">
            <a:avLst/>
          </a:prstGeom>
          <a:noFill/>
          <a:ln w="9525">
            <a:noFill/>
            <a:round/>
            <a:headEnd/>
            <a:tailEnd/>
          </a:ln>
        </p:spPr>
        <p:txBody>
          <a:bodyPr lIns="0" tIns="0" rIns="0" bIns="0">
            <a:prstTxWarp prst="textNoShape">
              <a:avLst/>
            </a:prstTxWarp>
          </a:bodyPr>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2800" b="1" dirty="0">
                <a:solidFill>
                  <a:srgbClr val="000000"/>
                </a:solidFill>
                <a:ea typeface="msgothic" charset="0"/>
                <a:cs typeface="msgothic" charset="0"/>
              </a:rPr>
              <a:t>A Personal Genome Sequence is </a:t>
            </a:r>
            <a:r>
              <a:rPr lang="en-GB" sz="2800" b="1" dirty="0" smtClean="0">
                <a:solidFill>
                  <a:srgbClr val="000000"/>
                </a:solidFill>
                <a:ea typeface="msgothic" charset="0"/>
                <a:cs typeface="msgothic" charset="0"/>
              </a:rPr>
              <a:t>Determined </a:t>
            </a:r>
            <a:r>
              <a:rPr lang="en-GB" sz="2800" b="1" dirty="0">
                <a:solidFill>
                  <a:srgbClr val="000000"/>
                </a:solidFill>
                <a:ea typeface="msgothic" charset="0"/>
                <a:cs typeface="msgothic" charset="0"/>
              </a:rPr>
              <a:t>by Comparing to a Reference Genome Sequence</a:t>
            </a:r>
          </a:p>
        </p:txBody>
      </p:sp>
      <p:pic>
        <p:nvPicPr>
          <p:cNvPr id="27651" name="Picture 3"/>
          <p:cNvPicPr>
            <a:picLocks noChangeAspect="1" noChangeArrowheads="1"/>
          </p:cNvPicPr>
          <p:nvPr/>
        </p:nvPicPr>
        <p:blipFill>
          <a:blip r:embed="rId3"/>
          <a:srcRect b="73125"/>
          <a:stretch>
            <a:fillRect/>
          </a:stretch>
        </p:blipFill>
        <p:spPr bwMode="auto">
          <a:xfrm>
            <a:off x="1143000" y="1981200"/>
            <a:ext cx="7389813" cy="2900363"/>
          </a:xfrm>
          <a:prstGeom prst="rect">
            <a:avLst/>
          </a:prstGeom>
          <a:noFill/>
          <a:ln w="9525">
            <a:noFill/>
            <a:round/>
            <a:headEnd/>
            <a:tailEnd/>
          </a:ln>
        </p:spPr>
      </p:pic>
      <p:sp>
        <p:nvSpPr>
          <p:cNvPr id="27652" name="Text Box 4"/>
          <p:cNvSpPr txBox="1">
            <a:spLocks noChangeArrowheads="1"/>
          </p:cNvSpPr>
          <p:nvPr/>
        </p:nvSpPr>
        <p:spPr bwMode="auto">
          <a:xfrm>
            <a:off x="4724400" y="6167438"/>
            <a:ext cx="4583113" cy="690562"/>
          </a:xfrm>
          <a:prstGeom prst="rect">
            <a:avLst/>
          </a:prstGeom>
          <a:noFill/>
          <a:ln w="9525">
            <a:noFill/>
            <a:round/>
            <a:headEnd/>
            <a:tailEnd/>
          </a:ln>
        </p:spPr>
        <p:txBody>
          <a:bodyPr lIns="0" tIns="0" rIns="0" bIns="0">
            <a:prstTxWarp prst="textNoShape">
              <a:avLst/>
            </a:prstTxWarp>
          </a:bodyPr>
          <a:lstStyle/>
          <a:p>
            <a:pPr>
              <a:tabLst>
                <a:tab pos="655638" algn="l"/>
                <a:tab pos="1312863" algn="l"/>
                <a:tab pos="1968500" algn="l"/>
                <a:tab pos="2625725" algn="l"/>
                <a:tab pos="3282950" algn="l"/>
              </a:tabLst>
            </a:pPr>
            <a:r>
              <a:rPr lang="en-GB" sz="1300" b="1">
                <a:solidFill>
                  <a:srgbClr val="000000"/>
                </a:solidFill>
                <a:ea typeface="msgothic" charset="0"/>
                <a:cs typeface="msgothic" charset="0"/>
              </a:rPr>
              <a:t>Snyder et al. Genes Dev 2010;24:423-431</a:t>
            </a:r>
          </a:p>
        </p:txBody>
      </p:sp>
      <p:sp>
        <p:nvSpPr>
          <p:cNvPr id="27653" name="Rectangle 4"/>
          <p:cNvSpPr>
            <a:spLocks noChangeArrowheads="1"/>
          </p:cNvSpPr>
          <p:nvPr/>
        </p:nvSpPr>
        <p:spPr bwMode="auto">
          <a:xfrm>
            <a:off x="1066800" y="2647950"/>
            <a:ext cx="1795463" cy="400050"/>
          </a:xfrm>
          <a:prstGeom prst="rect">
            <a:avLst/>
          </a:prstGeom>
          <a:noFill/>
          <a:ln w="9525">
            <a:noFill/>
            <a:miter lim="800000"/>
            <a:headEnd/>
            <a:tailEnd/>
          </a:ln>
        </p:spPr>
        <p:txBody>
          <a:bodyPr wrap="none">
            <a:prstTxWarp prst="textNoShape">
              <a:avLst/>
            </a:prstTxWarp>
            <a:spAutoFit/>
          </a:bodyPr>
          <a:lstStyle/>
          <a:p>
            <a:r>
              <a:rPr lang="en-US" sz="2000"/>
              <a:t>30X: 75-100 b</a:t>
            </a:r>
          </a:p>
        </p:txBody>
      </p:sp>
      <p:sp>
        <p:nvSpPr>
          <p:cNvPr id="27654" name="Rectangle 5"/>
          <p:cNvSpPr>
            <a:spLocks noChangeArrowheads="1"/>
          </p:cNvSpPr>
          <p:nvPr/>
        </p:nvSpPr>
        <p:spPr bwMode="auto">
          <a:xfrm>
            <a:off x="3079750" y="5334000"/>
            <a:ext cx="3093064"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accent2"/>
                </a:solidFill>
                <a:latin typeface="Helvetica" charset="0"/>
              </a:rPr>
              <a:t>Reveals</a:t>
            </a:r>
            <a:r>
              <a:rPr lang="en-US" sz="2400" b="1" dirty="0" smtClean="0">
                <a:solidFill>
                  <a:schemeClr val="accent2"/>
                </a:solidFill>
                <a:latin typeface="Helvetica" charset="0"/>
              </a:rPr>
              <a:t> 3.7 </a:t>
            </a:r>
            <a:r>
              <a:rPr lang="en-US" sz="2400" b="1" dirty="0">
                <a:solidFill>
                  <a:schemeClr val="accent2"/>
                </a:solidFill>
                <a:latin typeface="Helvetica" charset="0"/>
              </a:rPr>
              <a:t>M SNPs</a:t>
            </a:r>
          </a:p>
        </p:txBody>
      </p:sp>
      <p:sp>
        <p:nvSpPr>
          <p:cNvPr id="27655" name="Rectangle 6"/>
          <p:cNvSpPr>
            <a:spLocks noChangeArrowheads="1"/>
          </p:cNvSpPr>
          <p:nvPr/>
        </p:nvSpPr>
        <p:spPr bwMode="auto">
          <a:xfrm>
            <a:off x="5257800" y="2971800"/>
            <a:ext cx="3278188" cy="400050"/>
          </a:xfrm>
          <a:prstGeom prst="rect">
            <a:avLst/>
          </a:prstGeom>
          <a:noFill/>
          <a:ln w="9525">
            <a:noFill/>
            <a:miter lim="800000"/>
            <a:headEnd/>
            <a:tailEnd/>
          </a:ln>
        </p:spPr>
        <p:txBody>
          <a:bodyPr wrap="none">
            <a:prstTxWarp prst="textNoShape">
              <a:avLst/>
            </a:prstTxWarp>
            <a:spAutoFit/>
          </a:bodyPr>
          <a:lstStyle/>
          <a:p>
            <a:r>
              <a:rPr lang="en-US" sz="2000"/>
              <a:t>Map to Reference Genome</a:t>
            </a:r>
          </a:p>
        </p:txBody>
      </p:sp>
      <p:sp>
        <p:nvSpPr>
          <p:cNvPr id="2" name="Rectangle 1"/>
          <p:cNvSpPr/>
          <p:nvPr/>
        </p:nvSpPr>
        <p:spPr>
          <a:xfrm>
            <a:off x="1007736" y="2678668"/>
            <a:ext cx="1796060" cy="400110"/>
          </a:xfrm>
          <a:prstGeom prst="rect">
            <a:avLst/>
          </a:prstGeom>
          <a:solidFill>
            <a:schemeClr val="bg1"/>
          </a:solidFill>
        </p:spPr>
        <p:txBody>
          <a:bodyPr wrap="none">
            <a:spAutoFit/>
          </a:bodyPr>
          <a:lstStyle/>
          <a:p>
            <a:r>
              <a:rPr lang="en-US" sz="2000" dirty="0" smtClean="0">
                <a:latin typeface="Helvetica" charset="0"/>
              </a:rPr>
              <a:t>35-40X: 101 b</a:t>
            </a:r>
            <a:endParaRPr lang="en-US" sz="2000" dirty="0"/>
          </a:p>
        </p:txBody>
      </p:sp>
    </p:spTree>
    <p:extLst>
      <p:ext uri="{BB962C8B-B14F-4D97-AF65-F5344CB8AC3E}">
        <p14:creationId xmlns:p14="http://schemas.microsoft.com/office/powerpoint/2010/main" val="10980979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62000" y="304800"/>
            <a:ext cx="7772400" cy="1143000"/>
          </a:xfrm>
          <a:prstGeom prst="rect">
            <a:avLst/>
          </a:prstGeom>
          <a:noFill/>
          <a:ln w="9525">
            <a:noFill/>
            <a:miter lim="800000"/>
            <a:headEnd/>
            <a:tailEnd/>
          </a:ln>
        </p:spPr>
        <p:txBody>
          <a:bodyPr anchor="ctr">
            <a:prstTxWarp prst="textNoShape">
              <a:avLst/>
            </a:prstTxWarp>
          </a:bodyPr>
          <a:lstStyle/>
          <a:p>
            <a:pPr algn="ctr" eaLnBrk="1" hangingPunct="1"/>
            <a:r>
              <a:rPr lang="en-US" sz="3600">
                <a:solidFill>
                  <a:srgbClr val="1D077F"/>
                </a:solidFill>
                <a:latin typeface="Helvetica" charset="0"/>
              </a:rPr>
              <a:t>Examples of People Who Have had Their Genomes Sequenced</a:t>
            </a:r>
            <a:endParaRPr lang="en-US" sz="3600">
              <a:solidFill>
                <a:schemeClr val="tx2"/>
              </a:solidFill>
              <a:latin typeface="Helvetica" charset="0"/>
            </a:endParaRPr>
          </a:p>
        </p:txBody>
      </p:sp>
      <p:sp>
        <p:nvSpPr>
          <p:cNvPr id="41987" name="Rectangle 3"/>
          <p:cNvSpPr>
            <a:spLocks noChangeArrowheads="1"/>
          </p:cNvSpPr>
          <p:nvPr/>
        </p:nvSpPr>
        <p:spPr bwMode="auto">
          <a:xfrm>
            <a:off x="152400" y="5378450"/>
            <a:ext cx="2679700" cy="336550"/>
          </a:xfrm>
          <a:prstGeom prst="rect">
            <a:avLst/>
          </a:prstGeom>
          <a:noFill/>
          <a:ln w="9525">
            <a:noFill/>
            <a:miter lim="800000"/>
            <a:headEnd/>
            <a:tailEnd/>
          </a:ln>
        </p:spPr>
        <p:txBody>
          <a:bodyPr wrap="none">
            <a:prstTxWarp prst="textNoShape">
              <a:avLst/>
            </a:prstTxWarp>
            <a:spAutoFit/>
          </a:bodyPr>
          <a:lstStyle/>
          <a:p>
            <a:r>
              <a:rPr lang="en-US" sz="1600"/>
              <a:t>From: www.genciencia.com</a:t>
            </a:r>
          </a:p>
        </p:txBody>
      </p:sp>
      <p:pic>
        <p:nvPicPr>
          <p:cNvPr id="41988" name="Picture 4" descr="url"/>
          <p:cNvPicPr>
            <a:picLocks noChangeAspect="1" noChangeArrowheads="1"/>
          </p:cNvPicPr>
          <p:nvPr/>
        </p:nvPicPr>
        <p:blipFill>
          <a:blip r:embed="rId3"/>
          <a:srcRect r="42986"/>
          <a:stretch>
            <a:fillRect/>
          </a:stretch>
        </p:blipFill>
        <p:spPr bwMode="auto">
          <a:xfrm>
            <a:off x="228600" y="2101850"/>
            <a:ext cx="2743200" cy="3290888"/>
          </a:xfrm>
          <a:prstGeom prst="rect">
            <a:avLst/>
          </a:prstGeom>
          <a:noFill/>
          <a:ln w="9525">
            <a:noFill/>
            <a:miter lim="800000"/>
            <a:headEnd/>
            <a:tailEnd/>
          </a:ln>
        </p:spPr>
      </p:pic>
      <p:sp>
        <p:nvSpPr>
          <p:cNvPr id="41989" name="Rectangle 5"/>
          <p:cNvSpPr>
            <a:spLocks noChangeArrowheads="1"/>
          </p:cNvSpPr>
          <p:nvPr/>
        </p:nvSpPr>
        <p:spPr bwMode="auto">
          <a:xfrm>
            <a:off x="914400" y="1676400"/>
            <a:ext cx="2971800" cy="396875"/>
          </a:xfrm>
          <a:prstGeom prst="rect">
            <a:avLst/>
          </a:prstGeom>
          <a:noFill/>
          <a:ln w="9525">
            <a:noFill/>
            <a:miter lim="800000"/>
            <a:headEnd/>
            <a:tailEnd/>
          </a:ln>
        </p:spPr>
        <p:txBody>
          <a:bodyPr>
            <a:prstTxWarp prst="textNoShape">
              <a:avLst/>
            </a:prstTxWarp>
            <a:spAutoFit/>
          </a:bodyPr>
          <a:lstStyle/>
          <a:p>
            <a:r>
              <a:rPr lang="en-US" sz="2000" b="1"/>
              <a:t>Jim Watson</a:t>
            </a:r>
          </a:p>
        </p:txBody>
      </p:sp>
      <p:pic>
        <p:nvPicPr>
          <p:cNvPr id="41990" name="Picture 6"/>
          <p:cNvPicPr>
            <a:picLocks noChangeAspect="1" noChangeArrowheads="1"/>
          </p:cNvPicPr>
          <p:nvPr/>
        </p:nvPicPr>
        <p:blipFill>
          <a:blip r:embed="rId4"/>
          <a:srcRect l="3273" r="26183"/>
          <a:stretch>
            <a:fillRect/>
          </a:stretch>
        </p:blipFill>
        <p:spPr bwMode="auto">
          <a:xfrm>
            <a:off x="3033713" y="2101850"/>
            <a:ext cx="3062287" cy="3314700"/>
          </a:xfrm>
          <a:prstGeom prst="rect">
            <a:avLst/>
          </a:prstGeom>
          <a:noFill/>
          <a:ln w="9525">
            <a:noFill/>
            <a:miter lim="800000"/>
            <a:headEnd/>
            <a:tailEnd/>
          </a:ln>
        </p:spPr>
      </p:pic>
      <p:sp>
        <p:nvSpPr>
          <p:cNvPr id="41991" name="Rectangle 7"/>
          <p:cNvSpPr>
            <a:spLocks noChangeArrowheads="1"/>
          </p:cNvSpPr>
          <p:nvPr/>
        </p:nvSpPr>
        <p:spPr bwMode="auto">
          <a:xfrm>
            <a:off x="3657600" y="1676400"/>
            <a:ext cx="1779588" cy="396875"/>
          </a:xfrm>
          <a:prstGeom prst="rect">
            <a:avLst/>
          </a:prstGeom>
          <a:noFill/>
          <a:ln w="9525">
            <a:noFill/>
            <a:miter lim="800000"/>
            <a:headEnd/>
            <a:tailEnd/>
          </a:ln>
        </p:spPr>
        <p:txBody>
          <a:bodyPr wrap="none">
            <a:prstTxWarp prst="textNoShape">
              <a:avLst/>
            </a:prstTxWarp>
            <a:spAutoFit/>
          </a:bodyPr>
          <a:lstStyle/>
          <a:p>
            <a:r>
              <a:rPr lang="en-US" sz="2000" b="1"/>
              <a:t>Craig Ventor </a:t>
            </a:r>
          </a:p>
        </p:txBody>
      </p:sp>
      <p:pic>
        <p:nvPicPr>
          <p:cNvPr id="41992" name="Picture 7" descr="OzzyChangingHands02-20-2010.jpg"/>
          <p:cNvPicPr>
            <a:picLocks noChangeAspect="1"/>
          </p:cNvPicPr>
          <p:nvPr/>
        </p:nvPicPr>
        <p:blipFill>
          <a:blip r:embed="rId5"/>
          <a:srcRect b="5051"/>
          <a:stretch>
            <a:fillRect/>
          </a:stretch>
        </p:blipFill>
        <p:spPr bwMode="auto">
          <a:xfrm>
            <a:off x="6172200" y="2082800"/>
            <a:ext cx="2667000" cy="3351213"/>
          </a:xfrm>
          <a:prstGeom prst="rect">
            <a:avLst/>
          </a:prstGeom>
          <a:noFill/>
          <a:ln w="9525">
            <a:noFill/>
            <a:miter lim="800000"/>
            <a:headEnd/>
            <a:tailEnd/>
          </a:ln>
        </p:spPr>
      </p:pic>
      <p:sp>
        <p:nvSpPr>
          <p:cNvPr id="41993" name="Rectangle 7"/>
          <p:cNvSpPr>
            <a:spLocks noChangeArrowheads="1"/>
          </p:cNvSpPr>
          <p:nvPr/>
        </p:nvSpPr>
        <p:spPr bwMode="auto">
          <a:xfrm>
            <a:off x="6400800" y="1676400"/>
            <a:ext cx="2065338" cy="400050"/>
          </a:xfrm>
          <a:prstGeom prst="rect">
            <a:avLst/>
          </a:prstGeom>
          <a:noFill/>
          <a:ln w="9525">
            <a:noFill/>
            <a:miter lim="800000"/>
            <a:headEnd/>
            <a:tailEnd/>
          </a:ln>
        </p:spPr>
        <p:txBody>
          <a:bodyPr wrap="none">
            <a:prstTxWarp prst="textNoShape">
              <a:avLst/>
            </a:prstTxWarp>
            <a:spAutoFit/>
          </a:bodyPr>
          <a:lstStyle/>
          <a:p>
            <a:r>
              <a:rPr lang="en-US" sz="2000" b="1"/>
              <a:t>Ozzy Osbourne</a:t>
            </a:r>
          </a:p>
        </p:txBody>
      </p:sp>
      <p:sp>
        <p:nvSpPr>
          <p:cNvPr id="41994" name="Rectangle 9"/>
          <p:cNvSpPr>
            <a:spLocks noChangeArrowheads="1"/>
          </p:cNvSpPr>
          <p:nvPr/>
        </p:nvSpPr>
        <p:spPr bwMode="auto">
          <a:xfrm>
            <a:off x="152400" y="5638800"/>
            <a:ext cx="7467600" cy="338138"/>
          </a:xfrm>
          <a:prstGeom prst="rect">
            <a:avLst/>
          </a:prstGeom>
          <a:noFill/>
          <a:ln w="9525">
            <a:noFill/>
            <a:miter lim="800000"/>
            <a:headEnd/>
            <a:tailEnd/>
          </a:ln>
        </p:spPr>
        <p:txBody>
          <a:bodyPr>
            <a:prstTxWarp prst="textNoShape">
              <a:avLst/>
            </a:prstTxWarp>
            <a:spAutoFit/>
          </a:bodyPr>
          <a:lstStyle/>
          <a:p>
            <a:r>
              <a:rPr lang="en-US" sz="1600"/>
              <a:t>sciencewithmoxie.blogspot.com.au/2010_11_01_archive.html</a:t>
            </a:r>
          </a:p>
        </p:txBody>
      </p:sp>
    </p:spTree>
    <p:extLst>
      <p:ext uri="{BB962C8B-B14F-4D97-AF65-F5344CB8AC3E}">
        <p14:creationId xmlns:p14="http://schemas.microsoft.com/office/powerpoint/2010/main" val="34106679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4294967295"/>
          </p:nvPr>
        </p:nvSpPr>
        <p:spPr>
          <a:xfrm>
            <a:off x="457200" y="1447800"/>
            <a:ext cx="8458200" cy="4525963"/>
          </a:xfrm>
        </p:spPr>
        <p:txBody>
          <a:bodyPr/>
          <a:lstStyle/>
          <a:p>
            <a:pPr eaLnBrk="1" hangingPunct="1"/>
            <a:r>
              <a:rPr lang="en-US" sz="2800" b="1" dirty="0" smtClean="0">
                <a:latin typeface="Helvetica" charset="0"/>
              </a:rPr>
              <a:t>Understand and Treat Disease </a:t>
            </a:r>
          </a:p>
          <a:p>
            <a:pPr lvl="1"/>
            <a:r>
              <a:rPr lang="en-US" sz="2400" dirty="0" smtClean="0">
                <a:latin typeface="Helvetica" charset="0"/>
              </a:rPr>
              <a:t>Cancer</a:t>
            </a:r>
            <a:endParaRPr lang="en-US" sz="2400" dirty="0">
              <a:latin typeface="Helvetica" charset="0"/>
            </a:endParaRPr>
          </a:p>
          <a:p>
            <a:pPr lvl="1"/>
            <a:r>
              <a:rPr lang="en-US" sz="2400" dirty="0" smtClean="0">
                <a:latin typeface="Helvetica" charset="0"/>
              </a:rPr>
              <a:t>Mystery diseases</a:t>
            </a:r>
          </a:p>
          <a:p>
            <a:endParaRPr lang="en-US" sz="1600" b="1" dirty="0" smtClean="0">
              <a:latin typeface="Helvetica" charset="0"/>
            </a:endParaRPr>
          </a:p>
          <a:p>
            <a:r>
              <a:rPr lang="en-US" sz="2800" b="1" dirty="0" smtClean="0">
                <a:latin typeface="Helvetica" charset="0"/>
              </a:rPr>
              <a:t>Pharmacogenomics</a:t>
            </a:r>
            <a:r>
              <a:rPr lang="en-US" sz="2800" dirty="0" smtClean="0">
                <a:latin typeface="Helvetica" charset="0"/>
              </a:rPr>
              <a:t> </a:t>
            </a:r>
            <a:endParaRPr lang="en-US" sz="2800" dirty="0">
              <a:latin typeface="Helvetica" charset="0"/>
            </a:endParaRPr>
          </a:p>
          <a:p>
            <a:pPr lvl="1"/>
            <a:r>
              <a:rPr lang="en-US" sz="2400" dirty="0">
                <a:latin typeface="Helvetica" charset="0"/>
              </a:rPr>
              <a:t>Determining which drug side effects and doses</a:t>
            </a:r>
          </a:p>
          <a:p>
            <a:pPr eaLnBrk="1" hangingPunct="1"/>
            <a:endParaRPr lang="en-US" sz="1600" b="1" dirty="0" smtClean="0">
              <a:latin typeface="Helvetica" charset="0"/>
            </a:endParaRPr>
          </a:p>
          <a:p>
            <a:pPr eaLnBrk="1" hangingPunct="1"/>
            <a:r>
              <a:rPr lang="en-US" sz="2800" b="1" dirty="0" smtClean="0">
                <a:latin typeface="Helvetica" charset="0"/>
              </a:rPr>
              <a:t>Managing Health Care in Healthy Individuals</a:t>
            </a:r>
            <a:r>
              <a:rPr lang="en-US" sz="2800" b="1" dirty="0">
                <a:latin typeface="Helvetica" charset="0"/>
              </a:rPr>
              <a:t>?</a:t>
            </a:r>
            <a:endParaRPr lang="en-US" sz="2800" dirty="0" smtClean="0">
              <a:latin typeface="Helvetica" charset="0"/>
            </a:endParaRPr>
          </a:p>
        </p:txBody>
      </p:sp>
      <p:sp>
        <p:nvSpPr>
          <p:cNvPr id="48131" name="Title 3"/>
          <p:cNvSpPr>
            <a:spLocks noGrp="1"/>
          </p:cNvSpPr>
          <p:nvPr>
            <p:ph type="title" idx="4294967295"/>
          </p:nvPr>
        </p:nvSpPr>
        <p:spPr>
          <a:xfrm>
            <a:off x="533400" y="304800"/>
            <a:ext cx="8153400" cy="1143000"/>
          </a:xfrm>
        </p:spPr>
        <p:txBody>
          <a:bodyPr/>
          <a:lstStyle/>
          <a:p>
            <a:pPr eaLnBrk="1" hangingPunct="1"/>
            <a:r>
              <a:rPr lang="en-US" sz="4000" b="1" dirty="0">
                <a:latin typeface="Helvetica" charset="0"/>
              </a:rPr>
              <a:t>Impact of Genomics on Medicine</a:t>
            </a:r>
          </a:p>
        </p:txBody>
      </p:sp>
      <p:pic>
        <p:nvPicPr>
          <p:cNvPr id="4" name="Picture 3" descr="pills.jpg"/>
          <p:cNvPicPr>
            <a:picLocks noChangeAspect="1"/>
          </p:cNvPicPr>
          <p:nvPr/>
        </p:nvPicPr>
        <p:blipFill>
          <a:blip r:embed="rId3"/>
          <a:stretch>
            <a:fillRect/>
          </a:stretch>
        </p:blipFill>
        <p:spPr>
          <a:xfrm>
            <a:off x="6324600" y="1752600"/>
            <a:ext cx="2519001" cy="1828800"/>
          </a:xfrm>
          <a:prstGeom prst="rect">
            <a:avLst/>
          </a:prstGeom>
        </p:spPr>
      </p:pic>
    </p:spTree>
    <p:extLst>
      <p:ext uri="{BB962C8B-B14F-4D97-AF65-F5344CB8AC3E}">
        <p14:creationId xmlns:p14="http://schemas.microsoft.com/office/powerpoint/2010/main" val="30703710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457200" y="228600"/>
            <a:ext cx="8229600" cy="1143000"/>
          </a:xfrm>
        </p:spPr>
        <p:txBody>
          <a:bodyPr/>
          <a:lstStyle/>
          <a:p>
            <a:pPr eaLnBrk="1" hangingPunct="1"/>
            <a:r>
              <a:rPr lang="en-US" b="1" dirty="0" smtClean="0">
                <a:solidFill>
                  <a:srgbClr val="3333CC"/>
                </a:solidFill>
                <a:cs typeface="Arial" charset="0"/>
              </a:rPr>
              <a:t>Cancer Genome Sequencing</a:t>
            </a:r>
          </a:p>
        </p:txBody>
      </p:sp>
      <p:sp>
        <p:nvSpPr>
          <p:cNvPr id="133123" name="Rectangle 2"/>
          <p:cNvSpPr>
            <a:spLocks noChangeArrowheads="1"/>
          </p:cNvSpPr>
          <p:nvPr/>
        </p:nvSpPr>
        <p:spPr bwMode="auto">
          <a:xfrm>
            <a:off x="0" y="1524000"/>
            <a:ext cx="8991600" cy="954107"/>
          </a:xfrm>
          <a:prstGeom prst="rect">
            <a:avLst/>
          </a:prstGeom>
          <a:noFill/>
          <a:ln w="9525">
            <a:noFill/>
            <a:miter lim="800000"/>
            <a:headEnd/>
            <a:tailEnd/>
          </a:ln>
        </p:spPr>
        <p:txBody>
          <a:bodyPr wrap="square">
            <a:spAutoFit/>
          </a:bodyPr>
          <a:lstStyle/>
          <a:p>
            <a:pPr marL="1138238" indent="-514350">
              <a:buFontTx/>
              <a:buAutoNum type="arabicParenR"/>
            </a:pPr>
            <a:r>
              <a:rPr lang="en-US" sz="2800" dirty="0"/>
              <a:t>Cancer is a genetic </a:t>
            </a:r>
            <a:r>
              <a:rPr lang="en-US" sz="2800" dirty="0" smtClean="0"/>
              <a:t>disease: both </a:t>
            </a:r>
            <a:r>
              <a:rPr lang="en-US" sz="2800" dirty="0"/>
              <a:t>inherited and </a:t>
            </a:r>
            <a:r>
              <a:rPr lang="en-US" sz="2800" dirty="0" smtClean="0"/>
              <a:t>somatic</a:t>
            </a:r>
            <a:endParaRPr lang="en-US" sz="2800" dirty="0"/>
          </a:p>
        </p:txBody>
      </p:sp>
      <p:pic>
        <p:nvPicPr>
          <p:cNvPr id="4" name="Picture 3" descr="F7.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349" y="2514600"/>
            <a:ext cx="3795856" cy="3911422"/>
          </a:xfrm>
          <a:prstGeom prst="rect">
            <a:avLst/>
          </a:prstGeom>
        </p:spPr>
      </p:pic>
      <p:sp>
        <p:nvSpPr>
          <p:cNvPr id="5" name="Rectangle 2"/>
          <p:cNvSpPr>
            <a:spLocks noChangeArrowheads="1"/>
          </p:cNvSpPr>
          <p:nvPr/>
        </p:nvSpPr>
        <p:spPr bwMode="auto">
          <a:xfrm>
            <a:off x="228600" y="6324600"/>
            <a:ext cx="5638800" cy="381000"/>
          </a:xfrm>
          <a:prstGeom prst="rect">
            <a:avLst/>
          </a:prstGeom>
          <a:noFill/>
          <a:ln w="9525">
            <a:noFill/>
            <a:miter lim="800000"/>
            <a:headEnd/>
            <a:tailEnd/>
          </a:ln>
        </p:spPr>
        <p:txBody>
          <a:bodyPr wrap="square">
            <a:spAutoFit/>
          </a:bodyPr>
          <a:lstStyle/>
          <a:p>
            <a:pPr marL="623888"/>
            <a:r>
              <a:rPr lang="en-US" sz="1800" dirty="0" smtClean="0"/>
              <a:t>Vogelstein et al., March Science, 2013</a:t>
            </a:r>
          </a:p>
        </p:txBody>
      </p:sp>
      <p:sp>
        <p:nvSpPr>
          <p:cNvPr id="2" name="Rectangle 1"/>
          <p:cNvSpPr/>
          <p:nvPr/>
        </p:nvSpPr>
        <p:spPr>
          <a:xfrm>
            <a:off x="0" y="2362200"/>
            <a:ext cx="5181600" cy="3770263"/>
          </a:xfrm>
          <a:prstGeom prst="rect">
            <a:avLst/>
          </a:prstGeom>
        </p:spPr>
        <p:txBody>
          <a:bodyPr wrap="square">
            <a:spAutoFit/>
          </a:bodyPr>
          <a:lstStyle/>
          <a:p>
            <a:pPr marL="1138238" indent="-514350"/>
            <a:endParaRPr lang="en-US" sz="1400" dirty="0"/>
          </a:p>
          <a:p>
            <a:pPr marL="1138238" indent="-514350"/>
            <a:r>
              <a:rPr lang="en-US" sz="2800" dirty="0"/>
              <a:t>2) 10-20 “driver” mutations</a:t>
            </a:r>
          </a:p>
          <a:p>
            <a:pPr marL="1138238" indent="-514350"/>
            <a:endParaRPr lang="en-US" sz="1100" dirty="0"/>
          </a:p>
          <a:p>
            <a:pPr marL="1138238" indent="-514350"/>
            <a:r>
              <a:rPr lang="en-US" sz="2800" dirty="0"/>
              <a:t>3) </a:t>
            </a:r>
            <a:r>
              <a:rPr lang="en-US" sz="2800" dirty="0" smtClean="0"/>
              <a:t>Every cancer is unique</a:t>
            </a:r>
          </a:p>
          <a:p>
            <a:pPr marL="1138238" indent="-514350"/>
            <a:endParaRPr lang="en-US" sz="1100" dirty="0" smtClean="0"/>
          </a:p>
          <a:p>
            <a:pPr marL="1138238" indent="-514350"/>
            <a:r>
              <a:rPr lang="en-US" sz="2800" dirty="0" smtClean="0"/>
              <a:t>4) Sequence </a:t>
            </a:r>
            <a:r>
              <a:rPr lang="en-US" sz="2800" dirty="0"/>
              <a:t>genomes (cancer tissue and normal) find genetic changes and suggest possible therapies</a:t>
            </a:r>
          </a:p>
        </p:txBody>
      </p:sp>
    </p:spTree>
    <p:extLst>
      <p:ext uri="{BB962C8B-B14F-4D97-AF65-F5344CB8AC3E}">
        <p14:creationId xmlns:p14="http://schemas.microsoft.com/office/powerpoint/2010/main" val="997066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762000" y="533400"/>
            <a:ext cx="7543800" cy="1143000"/>
          </a:xfrm>
        </p:spPr>
        <p:txBody>
          <a:bodyPr>
            <a:normAutofit/>
          </a:bodyPr>
          <a:lstStyle/>
          <a:p>
            <a:r>
              <a:rPr lang="en-US" sz="3200" b="1" dirty="0" smtClean="0">
                <a:latin typeface="Arial" charset="0"/>
                <a:ea typeface="ＭＳ Ｐゴシック" charset="0"/>
                <a:cs typeface="ＭＳ Ｐゴシック" charset="0"/>
              </a:rPr>
              <a:t>Patient with Metastatic Colon Cancer</a:t>
            </a:r>
            <a:br>
              <a:rPr lang="en-US" sz="3200" b="1" dirty="0" smtClean="0">
                <a:latin typeface="Arial" charset="0"/>
                <a:ea typeface="ＭＳ Ｐゴシック" charset="0"/>
                <a:cs typeface="ＭＳ Ｐゴシック" charset="0"/>
              </a:rPr>
            </a:br>
            <a:endParaRPr lang="en-US" sz="3200" dirty="0">
              <a:latin typeface="Arial" charset="0"/>
              <a:ea typeface="ＭＳ Ｐゴシック" charset="0"/>
              <a:cs typeface="ＭＳ Ｐゴシック" charset="0"/>
            </a:endParaRPr>
          </a:p>
        </p:txBody>
      </p:sp>
      <p:pic>
        <p:nvPicPr>
          <p:cNvPr id="14" name="Picture 13" descr="Screen Shot 2012-03-13 at 9.10.4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733" y="2076510"/>
            <a:ext cx="8001000" cy="3124200"/>
          </a:xfrm>
          <a:prstGeom prst="rect">
            <a:avLst/>
          </a:prstGeom>
        </p:spPr>
      </p:pic>
      <p:sp>
        <p:nvSpPr>
          <p:cNvPr id="15" name="TextBox 14"/>
          <p:cNvSpPr txBox="1"/>
          <p:nvPr/>
        </p:nvSpPr>
        <p:spPr>
          <a:xfrm>
            <a:off x="1160999" y="1600200"/>
            <a:ext cx="4237057" cy="369332"/>
          </a:xfrm>
          <a:prstGeom prst="rect">
            <a:avLst/>
          </a:prstGeom>
          <a:noFill/>
        </p:spPr>
        <p:txBody>
          <a:bodyPr wrap="none" rtlCol="0">
            <a:spAutoFit/>
          </a:bodyPr>
          <a:lstStyle/>
          <a:p>
            <a:r>
              <a:rPr lang="en-US" b="1" dirty="0" smtClean="0"/>
              <a:t>Chromosome 7: Two amplification regions</a:t>
            </a:r>
            <a:endParaRPr lang="en-US" b="1" dirty="0"/>
          </a:p>
        </p:txBody>
      </p:sp>
      <p:sp>
        <p:nvSpPr>
          <p:cNvPr id="16" name="TextBox 15"/>
          <p:cNvSpPr txBox="1"/>
          <p:nvPr/>
        </p:nvSpPr>
        <p:spPr>
          <a:xfrm>
            <a:off x="1363133" y="2971800"/>
            <a:ext cx="1651664" cy="400110"/>
          </a:xfrm>
          <a:prstGeom prst="rect">
            <a:avLst/>
          </a:prstGeom>
          <a:solidFill>
            <a:srgbClr val="FFFFFF"/>
          </a:solidFill>
          <a:ln>
            <a:solidFill>
              <a:srgbClr val="000000"/>
            </a:solidFill>
          </a:ln>
        </p:spPr>
        <p:txBody>
          <a:bodyPr wrap="none" rtlCol="0">
            <a:spAutoFit/>
          </a:bodyPr>
          <a:lstStyle/>
          <a:p>
            <a:pPr algn="ctr"/>
            <a:r>
              <a:rPr lang="en-US" dirty="0" err="1" smtClean="0"/>
              <a:t>Chr</a:t>
            </a:r>
            <a:r>
              <a:rPr lang="en-US" dirty="0" smtClean="0"/>
              <a:t> 7p arm</a:t>
            </a:r>
            <a:endParaRPr lang="en-US" dirty="0"/>
          </a:p>
        </p:txBody>
      </p:sp>
      <p:sp>
        <p:nvSpPr>
          <p:cNvPr id="17" name="TextBox 16"/>
          <p:cNvSpPr txBox="1"/>
          <p:nvPr/>
        </p:nvSpPr>
        <p:spPr>
          <a:xfrm>
            <a:off x="6849533" y="2971800"/>
            <a:ext cx="1651664" cy="400110"/>
          </a:xfrm>
          <a:prstGeom prst="rect">
            <a:avLst/>
          </a:prstGeom>
          <a:solidFill>
            <a:srgbClr val="FFFFFF"/>
          </a:solidFill>
          <a:ln>
            <a:solidFill>
              <a:srgbClr val="000000"/>
            </a:solidFill>
          </a:ln>
        </p:spPr>
        <p:txBody>
          <a:bodyPr wrap="none" rtlCol="0">
            <a:spAutoFit/>
          </a:bodyPr>
          <a:lstStyle/>
          <a:p>
            <a:pPr algn="ctr"/>
            <a:r>
              <a:rPr lang="en-US" dirty="0" err="1" smtClean="0"/>
              <a:t>Chr</a:t>
            </a:r>
            <a:r>
              <a:rPr lang="en-US" dirty="0" smtClean="0"/>
              <a:t> 7q arm</a:t>
            </a:r>
            <a:endParaRPr lang="en-US" dirty="0"/>
          </a:p>
        </p:txBody>
      </p:sp>
      <p:sp>
        <p:nvSpPr>
          <p:cNvPr id="18" name="TextBox 17"/>
          <p:cNvSpPr txBox="1"/>
          <p:nvPr/>
        </p:nvSpPr>
        <p:spPr>
          <a:xfrm>
            <a:off x="-8467" y="3040559"/>
            <a:ext cx="1066800" cy="738664"/>
          </a:xfrm>
          <a:prstGeom prst="rect">
            <a:avLst/>
          </a:prstGeom>
          <a:noFill/>
        </p:spPr>
        <p:txBody>
          <a:bodyPr wrap="square" rtlCol="0">
            <a:spAutoFit/>
          </a:bodyPr>
          <a:lstStyle/>
          <a:p>
            <a:pPr algn="ctr"/>
            <a:r>
              <a:rPr lang="en-US" sz="1400" b="1" dirty="0"/>
              <a:t>G</a:t>
            </a:r>
            <a:r>
              <a:rPr lang="en-US" sz="1400" b="1" dirty="0" smtClean="0"/>
              <a:t>enomic </a:t>
            </a:r>
            <a:r>
              <a:rPr lang="en-US" sz="1400" b="1" dirty="0"/>
              <a:t>C</a:t>
            </a:r>
            <a:r>
              <a:rPr lang="en-US" sz="1400" b="1" dirty="0" smtClean="0"/>
              <a:t>opy </a:t>
            </a:r>
            <a:r>
              <a:rPr lang="en-US" sz="1400" b="1" dirty="0"/>
              <a:t>N</a:t>
            </a:r>
            <a:r>
              <a:rPr lang="en-US" sz="1400" b="1" dirty="0" smtClean="0"/>
              <a:t>umber</a:t>
            </a:r>
            <a:endParaRPr lang="en-US" sz="1400" b="1" dirty="0"/>
          </a:p>
        </p:txBody>
      </p:sp>
      <p:sp>
        <p:nvSpPr>
          <p:cNvPr id="19" name="Oval 18"/>
          <p:cNvSpPr/>
          <p:nvPr/>
        </p:nvSpPr>
        <p:spPr bwMode="auto">
          <a:xfrm>
            <a:off x="3572933" y="2381310"/>
            <a:ext cx="533400" cy="106680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0" name="Oval 19"/>
          <p:cNvSpPr/>
          <p:nvPr/>
        </p:nvSpPr>
        <p:spPr bwMode="auto">
          <a:xfrm>
            <a:off x="5249333" y="2133600"/>
            <a:ext cx="533400" cy="106680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1" name="TextBox 20"/>
          <p:cNvSpPr txBox="1"/>
          <p:nvPr/>
        </p:nvSpPr>
        <p:spPr>
          <a:xfrm>
            <a:off x="3725333" y="4495800"/>
            <a:ext cx="718465" cy="400110"/>
          </a:xfrm>
          <a:prstGeom prst="rect">
            <a:avLst/>
          </a:prstGeom>
          <a:solidFill>
            <a:srgbClr val="FFFFFF"/>
          </a:solidFill>
          <a:ln>
            <a:noFill/>
          </a:ln>
        </p:spPr>
        <p:txBody>
          <a:bodyPr wrap="none" rtlCol="0">
            <a:spAutoFit/>
          </a:bodyPr>
          <a:lstStyle/>
          <a:p>
            <a:pPr algn="ctr"/>
            <a:r>
              <a:rPr lang="en-US" smtClean="0"/>
              <a:t>CEN</a:t>
            </a:r>
            <a:endParaRPr lang="en-US" dirty="0"/>
          </a:p>
        </p:txBody>
      </p:sp>
      <p:cxnSp>
        <p:nvCxnSpPr>
          <p:cNvPr id="22" name="Straight Connector 21"/>
          <p:cNvCxnSpPr/>
          <p:nvPr/>
        </p:nvCxnSpPr>
        <p:spPr bwMode="auto">
          <a:xfrm>
            <a:off x="1439333" y="3905310"/>
            <a:ext cx="7010400" cy="0"/>
          </a:xfrm>
          <a:prstGeom prst="line">
            <a:avLst/>
          </a:prstGeom>
          <a:solidFill>
            <a:srgbClr val="3333FF"/>
          </a:solidFill>
          <a:ln w="38100" cap="flat" cmpd="sng" algn="ctr">
            <a:solidFill>
              <a:srgbClr val="008000"/>
            </a:solidFill>
            <a:prstDash val="sysDash"/>
            <a:round/>
            <a:headEnd type="none" w="med" len="med"/>
            <a:tailEnd type="none" w="med" len="med"/>
          </a:ln>
          <a:effectLst/>
        </p:spPr>
      </p:cxnSp>
      <p:sp>
        <p:nvSpPr>
          <p:cNvPr id="23" name="Rectangle 22"/>
          <p:cNvSpPr/>
          <p:nvPr/>
        </p:nvSpPr>
        <p:spPr>
          <a:xfrm>
            <a:off x="2737160" y="2284728"/>
            <a:ext cx="919906" cy="461665"/>
          </a:xfrm>
          <a:prstGeom prst="rect">
            <a:avLst/>
          </a:prstGeom>
        </p:spPr>
        <p:txBody>
          <a:bodyPr wrap="none">
            <a:spAutoFit/>
          </a:bodyPr>
          <a:lstStyle/>
          <a:p>
            <a:r>
              <a:rPr lang="en-US" sz="2400" b="1" i="1" kern="0" dirty="0" smtClean="0"/>
              <a:t>EGFR</a:t>
            </a:r>
            <a:endParaRPr lang="en-US" sz="2400" b="1" i="1" dirty="0"/>
          </a:p>
        </p:txBody>
      </p:sp>
      <p:sp>
        <p:nvSpPr>
          <p:cNvPr id="24" name="Rectangle 23"/>
          <p:cNvSpPr/>
          <p:nvPr/>
        </p:nvSpPr>
        <p:spPr>
          <a:xfrm>
            <a:off x="5918525" y="2284728"/>
            <a:ext cx="937038" cy="461665"/>
          </a:xfrm>
          <a:prstGeom prst="rect">
            <a:avLst/>
          </a:prstGeom>
        </p:spPr>
        <p:txBody>
          <a:bodyPr wrap="none">
            <a:spAutoFit/>
          </a:bodyPr>
          <a:lstStyle/>
          <a:p>
            <a:r>
              <a:rPr lang="en-US" sz="2400" b="1" i="1" kern="0" dirty="0" smtClean="0"/>
              <a:t>CDK6</a:t>
            </a:r>
            <a:endParaRPr lang="en-US" sz="2400" b="1" i="1" dirty="0"/>
          </a:p>
        </p:txBody>
      </p:sp>
    </p:spTree>
    <p:extLst>
      <p:ext uri="{BB962C8B-B14F-4D97-AF65-F5344CB8AC3E}">
        <p14:creationId xmlns:p14="http://schemas.microsoft.com/office/powerpoint/2010/main" val="10188902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533400"/>
            <a:ext cx="8458200" cy="1143000"/>
          </a:xfrm>
        </p:spPr>
        <p:txBody>
          <a:bodyPr/>
          <a:lstStyle/>
          <a:p>
            <a:pPr eaLnBrk="1" hangingPunct="1"/>
            <a:r>
              <a:rPr lang="en-US" sz="4000" dirty="0" smtClean="0">
                <a:latin typeface="Calibri" charset="0"/>
              </a:rPr>
              <a:t> </a:t>
            </a:r>
            <a:r>
              <a:rPr lang="en-US" b="1" dirty="0" smtClean="0">
                <a:latin typeface="Calibri" charset="0"/>
              </a:rPr>
              <a:t>Each cancer is unique, containing private novel variants</a:t>
            </a:r>
            <a:endParaRPr lang="en-US" dirty="0"/>
          </a:p>
        </p:txBody>
      </p:sp>
      <p:sp>
        <p:nvSpPr>
          <p:cNvPr id="54275" name="TextBox 3"/>
          <p:cNvSpPr txBox="1">
            <a:spLocks noChangeArrowheads="1"/>
          </p:cNvSpPr>
          <p:nvPr/>
        </p:nvSpPr>
        <p:spPr bwMode="auto">
          <a:xfrm>
            <a:off x="609600" y="1219200"/>
            <a:ext cx="8153400" cy="1815882"/>
          </a:xfrm>
          <a:prstGeom prst="rect">
            <a:avLst/>
          </a:prstGeom>
          <a:noFill/>
          <a:ln w="9525">
            <a:noFill/>
            <a:miter lim="800000"/>
            <a:headEnd/>
            <a:tailEnd/>
          </a:ln>
        </p:spPr>
        <p:txBody>
          <a:bodyPr>
            <a:prstTxWarp prst="textNoShape">
              <a:avLst/>
            </a:prstTxWarp>
            <a:spAutoFit/>
          </a:bodyPr>
          <a:lstStyle/>
          <a:p>
            <a:pPr lvl="1"/>
            <a:endParaRPr lang="en-US" sz="1600" dirty="0" smtClean="0">
              <a:latin typeface="Calibri" charset="0"/>
            </a:endParaRPr>
          </a:p>
          <a:p>
            <a:endParaRPr lang="en-US" sz="2400" b="1" dirty="0" smtClean="0">
              <a:latin typeface="Calibri" charset="0"/>
            </a:endParaRPr>
          </a:p>
          <a:p>
            <a:pPr>
              <a:buFont typeface="Arial" charset="0"/>
              <a:buChar char="•"/>
            </a:pPr>
            <a:endParaRPr lang="en-US" sz="2400" b="1" dirty="0" smtClean="0">
              <a:latin typeface="Calibri" charset="0"/>
            </a:endParaRPr>
          </a:p>
          <a:p>
            <a:pPr>
              <a:buFont typeface="Arial" charset="0"/>
              <a:buChar char="•"/>
            </a:pPr>
            <a:r>
              <a:rPr lang="en-US" sz="2400" b="1" dirty="0" smtClean="0">
                <a:latin typeface="Calibri" charset="0"/>
              </a:rPr>
              <a:t> </a:t>
            </a:r>
            <a:r>
              <a:rPr lang="en-US" sz="2400" dirty="0" smtClean="0">
                <a:latin typeface="Calibri" charset="0"/>
              </a:rPr>
              <a:t>Many affect </a:t>
            </a:r>
            <a:r>
              <a:rPr lang="en-US" sz="2400" dirty="0">
                <a:latin typeface="Calibri" charset="0"/>
              </a:rPr>
              <a:t>genes lie in known pathways and inform diagnosis:</a:t>
            </a:r>
            <a:r>
              <a:rPr lang="en-US" sz="2400" dirty="0" smtClean="0">
                <a:latin typeface="Calibri" charset="0"/>
              </a:rPr>
              <a:t> Most times </a:t>
            </a:r>
            <a:r>
              <a:rPr lang="en-US" sz="2400" dirty="0">
                <a:latin typeface="Calibri" charset="0"/>
              </a:rPr>
              <a:t>a new drug can be suggested.</a:t>
            </a:r>
          </a:p>
        </p:txBody>
      </p:sp>
      <p:pic>
        <p:nvPicPr>
          <p:cNvPr id="5" name="Picture 4" descr="220px-Imatinib.svg.png"/>
          <p:cNvPicPr>
            <a:picLocks noChangeAspect="1"/>
          </p:cNvPicPr>
          <p:nvPr/>
        </p:nvPicPr>
        <p:blipFill>
          <a:blip r:embed="rId3"/>
          <a:stretch>
            <a:fillRect/>
          </a:stretch>
        </p:blipFill>
        <p:spPr>
          <a:xfrm>
            <a:off x="1828800" y="3810000"/>
            <a:ext cx="2794000" cy="2527300"/>
          </a:xfrm>
          <a:prstGeom prst="rect">
            <a:avLst/>
          </a:prstGeom>
        </p:spPr>
      </p:pic>
      <p:pic>
        <p:nvPicPr>
          <p:cNvPr id="6" name="Picture 5" descr="Gleevac.jpg"/>
          <p:cNvPicPr>
            <a:picLocks noChangeAspect="1"/>
          </p:cNvPicPr>
          <p:nvPr/>
        </p:nvPicPr>
        <p:blipFill>
          <a:blip r:embed="rId4"/>
          <a:stretch>
            <a:fillRect/>
          </a:stretch>
        </p:blipFill>
        <p:spPr>
          <a:xfrm>
            <a:off x="4953000" y="3962400"/>
            <a:ext cx="2857500" cy="2857500"/>
          </a:xfrm>
          <a:prstGeom prst="rect">
            <a:avLst/>
          </a:prstGeom>
        </p:spPr>
      </p:pic>
      <p:sp>
        <p:nvSpPr>
          <p:cNvPr id="2" name="Rectangle 1"/>
          <p:cNvSpPr/>
          <p:nvPr/>
        </p:nvSpPr>
        <p:spPr>
          <a:xfrm>
            <a:off x="914400" y="3276600"/>
            <a:ext cx="5093311" cy="461665"/>
          </a:xfrm>
          <a:prstGeom prst="rect">
            <a:avLst/>
          </a:prstGeom>
        </p:spPr>
        <p:txBody>
          <a:bodyPr wrap="none">
            <a:spAutoFit/>
          </a:bodyPr>
          <a:lstStyle/>
          <a:p>
            <a:r>
              <a:rPr lang="en-US" dirty="0" err="1" smtClean="0">
                <a:latin typeface="Calibri" charset="0"/>
              </a:rPr>
              <a:t>Gleevac</a:t>
            </a:r>
            <a:r>
              <a:rPr lang="en-US" dirty="0" smtClean="0">
                <a:latin typeface="Calibri" charset="0"/>
              </a:rPr>
              <a:t>: Targets </a:t>
            </a:r>
            <a:r>
              <a:rPr lang="en-US" dirty="0" err="1" smtClean="0">
                <a:latin typeface="Calibri" charset="0"/>
              </a:rPr>
              <a:t>Abl</a:t>
            </a:r>
            <a:r>
              <a:rPr lang="en-US" dirty="0" smtClean="0">
                <a:latin typeface="Calibri" charset="0"/>
              </a:rPr>
              <a:t> and Kit oncogenes</a:t>
            </a:r>
            <a:endParaRPr lang="en-US" dirty="0"/>
          </a:p>
        </p:txBody>
      </p:sp>
    </p:spTree>
    <p:extLst>
      <p:ext uri="{BB962C8B-B14F-4D97-AF65-F5344CB8AC3E}">
        <p14:creationId xmlns:p14="http://schemas.microsoft.com/office/powerpoint/2010/main" val="18398088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96400" cy="1143000"/>
          </a:xfrm>
        </p:spPr>
        <p:txBody>
          <a:bodyPr>
            <a:noAutofit/>
          </a:bodyPr>
          <a:lstStyle/>
          <a:p>
            <a:r>
              <a:rPr lang="en-US" sz="3200" b="1" dirty="0" smtClean="0"/>
              <a:t/>
            </a:r>
            <a:br>
              <a:rPr lang="en-US" sz="3200" b="1" dirty="0" smtClean="0"/>
            </a:br>
            <a:r>
              <a:rPr lang="en-US" sz="3200" b="1" dirty="0" smtClean="0"/>
              <a:t>Solving Mystery Diseases: Dizygotic Twins: Dopamine </a:t>
            </a:r>
            <a:r>
              <a:rPr lang="en-US" sz="3200" b="1" dirty="0"/>
              <a:t>Responsive Dystonia</a:t>
            </a:r>
          </a:p>
        </p:txBody>
      </p:sp>
      <p:sp>
        <p:nvSpPr>
          <p:cNvPr id="3" name="Content Placeholder 2"/>
          <p:cNvSpPr>
            <a:spLocks noGrp="1"/>
          </p:cNvSpPr>
          <p:nvPr>
            <p:ph idx="1"/>
          </p:nvPr>
        </p:nvSpPr>
        <p:spPr>
          <a:xfrm>
            <a:off x="304800" y="1600200"/>
            <a:ext cx="5029200" cy="4525963"/>
          </a:xfrm>
        </p:spPr>
        <p:txBody>
          <a:bodyPr>
            <a:normAutofit/>
          </a:bodyPr>
          <a:lstStyle/>
          <a:p>
            <a:pPr>
              <a:lnSpc>
                <a:spcPct val="80000"/>
              </a:lnSpc>
            </a:pPr>
            <a:r>
              <a:rPr lang="en-US" sz="2500" dirty="0" smtClean="0"/>
              <a:t>Constantly </a:t>
            </a:r>
            <a:r>
              <a:rPr lang="en-US" sz="2500" dirty="0"/>
              <a:t>sick, colicky,</a:t>
            </a:r>
            <a:r>
              <a:rPr lang="en-US" sz="2500" dirty="0" smtClean="0"/>
              <a:t> failed </a:t>
            </a:r>
            <a:r>
              <a:rPr lang="en-US" sz="2500" dirty="0"/>
              <a:t>to </a:t>
            </a:r>
            <a:r>
              <a:rPr lang="en-US" sz="2500" dirty="0" smtClean="0"/>
              <a:t>meet milestones </a:t>
            </a:r>
            <a:r>
              <a:rPr lang="en-US" sz="2500" dirty="0"/>
              <a:t>“floppy</a:t>
            </a:r>
            <a:r>
              <a:rPr lang="en-US" sz="2500" dirty="0" smtClean="0"/>
              <a:t>”; MRI </a:t>
            </a:r>
            <a:r>
              <a:rPr lang="en-US" sz="2500" dirty="0"/>
              <a:t>showed some </a:t>
            </a:r>
            <a:r>
              <a:rPr lang="en-US" sz="2500" dirty="0" smtClean="0"/>
              <a:t>abnormalities</a:t>
            </a:r>
            <a:endParaRPr lang="en-US" sz="2500" dirty="0" smtClean="0">
              <a:sym typeface="Wingdings" charset="2"/>
            </a:endParaRPr>
          </a:p>
          <a:p>
            <a:pPr>
              <a:lnSpc>
                <a:spcPct val="80000"/>
              </a:lnSpc>
            </a:pPr>
            <a:r>
              <a:rPr lang="en-US" sz="2500" dirty="0">
                <a:sym typeface="Wingdings" charset="2"/>
              </a:rPr>
              <a:t>C</a:t>
            </a:r>
            <a:r>
              <a:rPr lang="en-US" sz="2500" dirty="0" smtClean="0">
                <a:sym typeface="Wingdings" charset="2"/>
              </a:rPr>
              <a:t>hildren diagnosed with </a:t>
            </a:r>
            <a:r>
              <a:rPr lang="en-US" sz="2500" dirty="0">
                <a:sym typeface="Wingdings" charset="2"/>
              </a:rPr>
              <a:t>dystonia</a:t>
            </a:r>
          </a:p>
          <a:p>
            <a:pPr>
              <a:lnSpc>
                <a:spcPct val="80000"/>
              </a:lnSpc>
            </a:pPr>
            <a:r>
              <a:rPr lang="en-US" sz="2500" dirty="0">
                <a:sym typeface="Wingdings" charset="2"/>
              </a:rPr>
              <a:t>Trial of L-DOPA showed dramatic improvement in 2 days</a:t>
            </a:r>
          </a:p>
          <a:p>
            <a:pPr>
              <a:lnSpc>
                <a:spcPct val="80000"/>
              </a:lnSpc>
            </a:pPr>
            <a:r>
              <a:rPr lang="en-US" sz="2500" dirty="0" smtClean="0">
                <a:sym typeface="Wingdings" charset="2"/>
              </a:rPr>
              <a:t>Sequenced genomes-found mutation in SPR Gene</a:t>
            </a:r>
          </a:p>
          <a:p>
            <a:pPr>
              <a:lnSpc>
                <a:spcPct val="80000"/>
              </a:lnSpc>
            </a:pPr>
            <a:r>
              <a:rPr lang="en-US" sz="2500" dirty="0" smtClean="0">
                <a:sym typeface="Wingdings" charset="2"/>
              </a:rPr>
              <a:t>Administered dopamine +  </a:t>
            </a:r>
            <a:r>
              <a:rPr lang="en-US" sz="2500" dirty="0" err="1" smtClean="0">
                <a:sym typeface="Wingdings" charset="2"/>
              </a:rPr>
              <a:t>seratonin</a:t>
            </a:r>
            <a:r>
              <a:rPr lang="en-US" sz="2500" dirty="0" smtClean="0">
                <a:sym typeface="Wingdings" charset="2"/>
              </a:rPr>
              <a:t> precursor</a:t>
            </a:r>
            <a:endParaRPr lang="en-US" sz="2500" dirty="0">
              <a:sym typeface="Wingdings" charset="2"/>
            </a:endParaRPr>
          </a:p>
          <a:p>
            <a:pPr>
              <a:lnSpc>
                <a:spcPct val="80000"/>
              </a:lnSpc>
            </a:pPr>
            <a:endParaRPr lang="en-US" sz="2500" dirty="0"/>
          </a:p>
        </p:txBody>
      </p:sp>
      <p:sp>
        <p:nvSpPr>
          <p:cNvPr id="5" name="Rectangle 4"/>
          <p:cNvSpPr/>
          <p:nvPr/>
        </p:nvSpPr>
        <p:spPr>
          <a:xfrm>
            <a:off x="4876800" y="6019800"/>
            <a:ext cx="3981679" cy="461665"/>
          </a:xfrm>
          <a:prstGeom prst="rect">
            <a:avLst/>
          </a:prstGeom>
        </p:spPr>
        <p:txBody>
          <a:bodyPr wrap="none">
            <a:spAutoFit/>
          </a:bodyPr>
          <a:lstStyle/>
          <a:p>
            <a:r>
              <a:rPr lang="en-US" dirty="0" smtClean="0">
                <a:sym typeface="Wingdings" charset="2"/>
              </a:rPr>
              <a:t>From Richard Gibbs, Baylor</a:t>
            </a:r>
            <a:endParaRPr lang="en-US" dirty="0"/>
          </a:p>
        </p:txBody>
      </p:sp>
      <p:pic>
        <p:nvPicPr>
          <p:cNvPr id="6" name="Picture 1"/>
          <p:cNvPicPr>
            <a:picLocks noChangeAspect="1" noChangeArrowheads="1"/>
          </p:cNvPicPr>
          <p:nvPr/>
        </p:nvPicPr>
        <p:blipFill>
          <a:blip r:embed="rId2"/>
          <a:srcRect/>
          <a:stretch>
            <a:fillRect/>
          </a:stretch>
        </p:blipFill>
        <p:spPr bwMode="auto">
          <a:xfrm>
            <a:off x="5486400" y="1828800"/>
            <a:ext cx="3475079" cy="3679202"/>
          </a:xfrm>
          <a:prstGeom prst="rect">
            <a:avLst/>
          </a:prstGeom>
          <a:noFill/>
          <a:ln w="9525">
            <a:noFill/>
            <a:miter lim="800000"/>
            <a:headEnd/>
            <a:tailEnd/>
          </a:ln>
        </p:spPr>
      </p:pic>
      <p:sp>
        <p:nvSpPr>
          <p:cNvPr id="7" name="TextBox 7"/>
          <p:cNvSpPr txBox="1">
            <a:spLocks noChangeArrowheads="1"/>
          </p:cNvSpPr>
          <p:nvPr/>
        </p:nvSpPr>
        <p:spPr bwMode="auto">
          <a:xfrm>
            <a:off x="6172200" y="2830513"/>
            <a:ext cx="311150" cy="369887"/>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X</a:t>
            </a:r>
          </a:p>
        </p:txBody>
      </p:sp>
    </p:spTree>
    <p:extLst>
      <p:ext uri="{BB962C8B-B14F-4D97-AF65-F5344CB8AC3E}">
        <p14:creationId xmlns:p14="http://schemas.microsoft.com/office/powerpoint/2010/main" val="4027789566"/>
      </p:ext>
    </p:extLst>
  </p:cSld>
  <p:clrMapOvr>
    <a:masterClrMapping/>
  </p:clrMapOvr>
  <p:transition xmlns:p14="http://schemas.microsoft.com/office/powerpoint/2010/main" advTm="85098"/>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709613" y="152400"/>
            <a:ext cx="7977187" cy="954107"/>
          </a:xfrm>
          <a:prstGeom prst="rect">
            <a:avLst/>
          </a:prstGeom>
          <a:noFill/>
          <a:ln w="9525">
            <a:noFill/>
            <a:miter lim="800000"/>
            <a:headEnd/>
            <a:tailEnd/>
          </a:ln>
        </p:spPr>
        <p:txBody>
          <a:bodyPr>
            <a:prstTxWarp prst="textNoShape">
              <a:avLst/>
            </a:prstTxWarp>
            <a:spAutoFit/>
          </a:bodyPr>
          <a:lstStyle/>
          <a:p>
            <a:pPr algn="ctr" eaLnBrk="1" hangingPunct="1"/>
            <a:r>
              <a:rPr lang="en-US" sz="2800" b="1" dirty="0" smtClean="0">
                <a:ea typeface="Arial" charset="0"/>
                <a:cs typeface="Arial" charset="0"/>
              </a:rPr>
              <a:t>Sequencing Genomes of Healthy People:</a:t>
            </a:r>
          </a:p>
          <a:p>
            <a:pPr algn="ctr" eaLnBrk="1" hangingPunct="1"/>
            <a:r>
              <a:rPr lang="en-US" sz="2800" b="1" dirty="0" smtClean="0">
                <a:ea typeface="Arial" charset="0"/>
                <a:cs typeface="Arial" charset="0"/>
              </a:rPr>
              <a:t>Incorporate into Medicine</a:t>
            </a:r>
            <a:endParaRPr lang="en-US" sz="2800" b="1" dirty="0">
              <a:ea typeface="Arial" charset="0"/>
              <a:cs typeface="Arial" charset="0"/>
            </a:endParaRPr>
          </a:p>
        </p:txBody>
      </p:sp>
      <p:sp>
        <p:nvSpPr>
          <p:cNvPr id="28675" name="Rectangle 7"/>
          <p:cNvSpPr>
            <a:spLocks noChangeArrowheads="1"/>
          </p:cNvSpPr>
          <p:nvPr/>
        </p:nvSpPr>
        <p:spPr bwMode="auto">
          <a:xfrm>
            <a:off x="1752600" y="1295400"/>
            <a:ext cx="1403350" cy="457200"/>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Genomic</a:t>
            </a:r>
          </a:p>
        </p:txBody>
      </p:sp>
      <p:sp>
        <p:nvSpPr>
          <p:cNvPr id="28676" name="Line 12"/>
          <p:cNvSpPr>
            <a:spLocks noChangeShapeType="1"/>
          </p:cNvSpPr>
          <p:nvPr/>
        </p:nvSpPr>
        <p:spPr bwMode="auto">
          <a:xfrm>
            <a:off x="4343400" y="3276600"/>
            <a:ext cx="0" cy="609600"/>
          </a:xfrm>
          <a:prstGeom prst="line">
            <a:avLst/>
          </a:prstGeom>
          <a:noFill/>
          <a:ln w="63500">
            <a:solidFill>
              <a:schemeClr val="tx1"/>
            </a:solidFill>
            <a:round/>
            <a:headEnd/>
            <a:tailEnd type="stealth" w="med" len="lg"/>
          </a:ln>
        </p:spPr>
        <p:txBody>
          <a:bodyPr wrap="none" anchor="ctr">
            <a:prstTxWarp prst="textNoShape">
              <a:avLst/>
            </a:prstTxWarp>
          </a:bodyPr>
          <a:lstStyle/>
          <a:p>
            <a:endParaRPr lang="en-US"/>
          </a:p>
        </p:txBody>
      </p:sp>
      <p:sp>
        <p:nvSpPr>
          <p:cNvPr id="28677" name="Line 13"/>
          <p:cNvSpPr>
            <a:spLocks noChangeShapeType="1"/>
          </p:cNvSpPr>
          <p:nvPr/>
        </p:nvSpPr>
        <p:spPr bwMode="auto">
          <a:xfrm>
            <a:off x="4038600" y="2743200"/>
            <a:ext cx="304800" cy="533400"/>
          </a:xfrm>
          <a:prstGeom prst="line">
            <a:avLst/>
          </a:prstGeom>
          <a:noFill/>
          <a:ln w="63500">
            <a:solidFill>
              <a:schemeClr val="tx1"/>
            </a:solidFill>
            <a:round/>
            <a:headEnd/>
            <a:tailEnd type="none" w="med" len="lg"/>
          </a:ln>
        </p:spPr>
        <p:txBody>
          <a:bodyPr wrap="none" anchor="ctr">
            <a:prstTxWarp prst="textNoShape">
              <a:avLst/>
            </a:prstTxWarp>
          </a:bodyPr>
          <a:lstStyle/>
          <a:p>
            <a:endParaRPr lang="en-US"/>
          </a:p>
        </p:txBody>
      </p:sp>
      <p:sp>
        <p:nvSpPr>
          <p:cNvPr id="28678" name="Rectangle 17"/>
          <p:cNvSpPr>
            <a:spLocks noChangeArrowheads="1"/>
          </p:cNvSpPr>
          <p:nvPr/>
        </p:nvSpPr>
        <p:spPr bwMode="auto">
          <a:xfrm>
            <a:off x="2133600" y="6248400"/>
            <a:ext cx="2819400" cy="914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79" name="Rectangle 18"/>
          <p:cNvSpPr>
            <a:spLocks noChangeArrowheads="1"/>
          </p:cNvSpPr>
          <p:nvPr/>
        </p:nvSpPr>
        <p:spPr bwMode="auto">
          <a:xfrm>
            <a:off x="6400800" y="4114800"/>
            <a:ext cx="2357438" cy="2308225"/>
          </a:xfrm>
          <a:prstGeom prst="rect">
            <a:avLst/>
          </a:prstGeom>
          <a:noFill/>
          <a:ln w="9525">
            <a:noFill/>
            <a:miter lim="800000"/>
            <a:headEnd/>
            <a:tailEnd/>
          </a:ln>
        </p:spPr>
        <p:txBody>
          <a:bodyPr wrap="none">
            <a:prstTxWarp prst="textNoShape">
              <a:avLst/>
            </a:prstTxWarp>
            <a:spAutoFit/>
          </a:bodyPr>
          <a:lstStyle/>
          <a:p>
            <a:r>
              <a:rPr lang="en-US" b="1" dirty="0">
                <a:ea typeface="Arial" charset="0"/>
                <a:cs typeface="Arial" charset="0"/>
              </a:rPr>
              <a:t>1. Predict risk</a:t>
            </a:r>
          </a:p>
          <a:p>
            <a:r>
              <a:rPr lang="en-US" b="1" dirty="0">
                <a:ea typeface="Arial" charset="0"/>
                <a:cs typeface="Arial" charset="0"/>
              </a:rPr>
              <a:t>2. </a:t>
            </a:r>
            <a:r>
              <a:rPr lang="en-US" b="1" dirty="0" smtClean="0">
                <a:ea typeface="Arial" charset="0"/>
                <a:cs typeface="Arial" charset="0"/>
              </a:rPr>
              <a:t>Diagnose</a:t>
            </a:r>
            <a:endParaRPr lang="en-US" b="1" dirty="0">
              <a:ea typeface="Arial" charset="0"/>
              <a:cs typeface="Arial" charset="0"/>
            </a:endParaRPr>
          </a:p>
          <a:p>
            <a:r>
              <a:rPr lang="en-US" b="1" dirty="0">
                <a:ea typeface="Arial" charset="0"/>
                <a:cs typeface="Arial" charset="0"/>
              </a:rPr>
              <a:t>3. </a:t>
            </a:r>
            <a:r>
              <a:rPr lang="en-US" b="1" dirty="0" smtClean="0">
                <a:ea typeface="Arial" charset="0"/>
                <a:cs typeface="Arial" charset="0"/>
              </a:rPr>
              <a:t>Monitor</a:t>
            </a:r>
            <a:endParaRPr lang="en-US" b="1" dirty="0">
              <a:ea typeface="Arial" charset="0"/>
              <a:cs typeface="Arial" charset="0"/>
            </a:endParaRPr>
          </a:p>
          <a:p>
            <a:r>
              <a:rPr lang="en-US" b="1" dirty="0">
                <a:ea typeface="Arial" charset="0"/>
                <a:cs typeface="Arial" charset="0"/>
              </a:rPr>
              <a:t>4. </a:t>
            </a:r>
            <a:r>
              <a:rPr lang="en-US" b="1" dirty="0" smtClean="0">
                <a:ea typeface="Arial" charset="0"/>
                <a:cs typeface="Arial" charset="0"/>
              </a:rPr>
              <a:t>Treat </a:t>
            </a:r>
            <a:r>
              <a:rPr lang="en-US" b="1" dirty="0">
                <a:ea typeface="Arial" charset="0"/>
                <a:cs typeface="Arial" charset="0"/>
              </a:rPr>
              <a:t>&amp;</a:t>
            </a:r>
          </a:p>
          <a:p>
            <a:r>
              <a:rPr lang="en-US" b="1" dirty="0">
                <a:ea typeface="Arial" charset="0"/>
                <a:cs typeface="Arial" charset="0"/>
              </a:rPr>
              <a:t>5. Understand</a:t>
            </a:r>
          </a:p>
          <a:p>
            <a:r>
              <a:rPr lang="en-US" b="1" dirty="0">
                <a:ea typeface="Arial" charset="0"/>
                <a:cs typeface="Arial" charset="0"/>
              </a:rPr>
              <a:t>Disease States</a:t>
            </a:r>
          </a:p>
        </p:txBody>
      </p:sp>
      <p:sp>
        <p:nvSpPr>
          <p:cNvPr id="28680" name="Rectangle 5"/>
          <p:cNvSpPr>
            <a:spLocks noChangeArrowheads="1"/>
          </p:cNvSpPr>
          <p:nvPr/>
        </p:nvSpPr>
        <p:spPr bwMode="auto">
          <a:xfrm>
            <a:off x="762000" y="1752600"/>
            <a:ext cx="2971800" cy="21240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200" dirty="0">
                <a:latin typeface="Courier" charset="0"/>
              </a:rPr>
              <a:t>GGTTCCAAAAGTTTATTGGATGCCGTTTCAGTACATTTATCGTTTGCTTTGGATGCCCTAATTAAAAGTGACCCTTTCAAACTGAAATTCATGATACACCAATGGATATCCTTAGTCGATAAAATTTGCGAGTACTTTCAAAGCCAAATGAAATTATCTATGGTAGACAAAACATTGACCAATTTCATATCGATCCTCCTGAATTTATTGGCGTTAGACACAGTTGGTATATTTCAAGTGACAAGGACAATTACTTGGACCGTAATAGATTTTTTGAGGCTCAGCAAAAAAGAAAATGGAAATTAATTTTGAAGTGCCATTGA….</a:t>
            </a:r>
          </a:p>
        </p:txBody>
      </p:sp>
      <p:pic>
        <p:nvPicPr>
          <p:cNvPr id="28681" name="Picture 19" descr="Doctor.jpg"/>
          <p:cNvPicPr>
            <a:picLocks noChangeAspect="1"/>
          </p:cNvPicPr>
          <p:nvPr/>
        </p:nvPicPr>
        <p:blipFill>
          <a:blip r:embed="rId3"/>
          <a:srcRect/>
          <a:stretch>
            <a:fillRect/>
          </a:stretch>
        </p:blipFill>
        <p:spPr bwMode="auto">
          <a:xfrm>
            <a:off x="3505200" y="4083050"/>
            <a:ext cx="2501900" cy="2698750"/>
          </a:xfrm>
          <a:prstGeom prst="rect">
            <a:avLst/>
          </a:prstGeom>
          <a:noFill/>
          <a:ln w="9525">
            <a:noFill/>
            <a:miter lim="800000"/>
            <a:headEnd/>
            <a:tailEnd/>
          </a:ln>
        </p:spPr>
      </p:pic>
      <p:sp>
        <p:nvSpPr>
          <p:cNvPr id="11" name="Rectangle 10"/>
          <p:cNvSpPr/>
          <p:nvPr/>
        </p:nvSpPr>
        <p:spPr>
          <a:xfrm>
            <a:off x="5410200" y="1828800"/>
            <a:ext cx="2590800" cy="1384995"/>
          </a:xfrm>
          <a:prstGeom prst="rect">
            <a:avLst/>
          </a:prstGeom>
        </p:spPr>
        <p:txBody>
          <a:bodyPr wrap="square">
            <a:spAutoFit/>
          </a:bodyPr>
          <a:lstStyle/>
          <a:p>
            <a:r>
              <a:rPr lang="en-US" b="1" dirty="0" smtClean="0">
                <a:ea typeface="Arial" charset="0"/>
                <a:cs typeface="Arial" charset="0"/>
              </a:rPr>
              <a:t>Family History</a:t>
            </a:r>
          </a:p>
          <a:p>
            <a:endParaRPr lang="en-US" sz="1000" b="1" dirty="0">
              <a:ea typeface="Arial" charset="0"/>
              <a:cs typeface="Arial" charset="0"/>
            </a:endParaRPr>
          </a:p>
          <a:p>
            <a:r>
              <a:rPr lang="en-US" b="1" dirty="0" smtClean="0">
                <a:ea typeface="Arial" charset="0"/>
                <a:cs typeface="Arial" charset="0"/>
              </a:rPr>
              <a:t>Medical Tests:</a:t>
            </a:r>
          </a:p>
          <a:p>
            <a:r>
              <a:rPr lang="en-US" dirty="0" smtClean="0">
                <a:ea typeface="Arial" charset="0"/>
                <a:cs typeface="Arial" charset="0"/>
              </a:rPr>
              <a:t>Few Tests (&lt;20)</a:t>
            </a:r>
            <a:endParaRPr lang="en-US" dirty="0"/>
          </a:p>
        </p:txBody>
      </p:sp>
    </p:spTree>
    <p:extLst>
      <p:ext uri="{BB962C8B-B14F-4D97-AF65-F5344CB8AC3E}">
        <p14:creationId xmlns:p14="http://schemas.microsoft.com/office/powerpoint/2010/main" val="1601241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09613" y="188913"/>
            <a:ext cx="7977187" cy="954087"/>
          </a:xfrm>
          <a:prstGeom prst="rect">
            <a:avLst/>
          </a:prstGeom>
          <a:noFill/>
          <a:ln w="9525">
            <a:noFill/>
            <a:miter lim="800000"/>
            <a:headEnd/>
            <a:tailEnd/>
          </a:ln>
        </p:spPr>
        <p:txBody>
          <a:bodyPr>
            <a:prstTxWarp prst="textNoShape">
              <a:avLst/>
            </a:prstTxWarp>
            <a:spAutoFit/>
          </a:bodyPr>
          <a:lstStyle/>
          <a:p>
            <a:pPr algn="ctr" eaLnBrk="1" hangingPunct="1"/>
            <a:r>
              <a:rPr lang="en-US" sz="2800" b="1">
                <a:ea typeface="Arial" charset="0"/>
                <a:cs typeface="Arial" charset="0"/>
              </a:rPr>
              <a:t>Personalized Medicine: Combine Genomic and Other Omic Information</a:t>
            </a:r>
            <a:endParaRPr lang="en-US" sz="1800" b="1">
              <a:ea typeface="Arial" charset="0"/>
              <a:cs typeface="Arial" charset="0"/>
            </a:endParaRPr>
          </a:p>
        </p:txBody>
      </p:sp>
      <p:sp>
        <p:nvSpPr>
          <p:cNvPr id="30723" name="Rectangle 7"/>
          <p:cNvSpPr>
            <a:spLocks noChangeArrowheads="1"/>
          </p:cNvSpPr>
          <p:nvPr/>
        </p:nvSpPr>
        <p:spPr bwMode="auto">
          <a:xfrm>
            <a:off x="1752600" y="1295400"/>
            <a:ext cx="1403350" cy="457200"/>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Genomic</a:t>
            </a:r>
          </a:p>
        </p:txBody>
      </p:sp>
      <p:sp>
        <p:nvSpPr>
          <p:cNvPr id="30724" name="Line 12"/>
          <p:cNvSpPr>
            <a:spLocks noChangeShapeType="1"/>
          </p:cNvSpPr>
          <p:nvPr/>
        </p:nvSpPr>
        <p:spPr bwMode="auto">
          <a:xfrm>
            <a:off x="4343400" y="3276600"/>
            <a:ext cx="0" cy="609600"/>
          </a:xfrm>
          <a:prstGeom prst="line">
            <a:avLst/>
          </a:prstGeom>
          <a:noFill/>
          <a:ln w="63500">
            <a:solidFill>
              <a:schemeClr val="tx1"/>
            </a:solidFill>
            <a:round/>
            <a:headEnd/>
            <a:tailEnd type="stealth" w="med" len="lg"/>
          </a:ln>
        </p:spPr>
        <p:txBody>
          <a:bodyPr wrap="none" anchor="ctr">
            <a:prstTxWarp prst="textNoShape">
              <a:avLst/>
            </a:prstTxWarp>
          </a:bodyPr>
          <a:lstStyle/>
          <a:p>
            <a:endParaRPr lang="en-US"/>
          </a:p>
        </p:txBody>
      </p:sp>
      <p:sp>
        <p:nvSpPr>
          <p:cNvPr id="30725" name="Line 13"/>
          <p:cNvSpPr>
            <a:spLocks noChangeShapeType="1"/>
          </p:cNvSpPr>
          <p:nvPr/>
        </p:nvSpPr>
        <p:spPr bwMode="auto">
          <a:xfrm>
            <a:off x="4038600" y="2743200"/>
            <a:ext cx="304800" cy="533400"/>
          </a:xfrm>
          <a:prstGeom prst="line">
            <a:avLst/>
          </a:prstGeom>
          <a:noFill/>
          <a:ln w="63500">
            <a:solidFill>
              <a:schemeClr val="tx1"/>
            </a:solidFill>
            <a:round/>
            <a:headEnd/>
            <a:tailEnd type="none" w="med" len="lg"/>
          </a:ln>
        </p:spPr>
        <p:txBody>
          <a:bodyPr wrap="none" anchor="ctr">
            <a:prstTxWarp prst="textNoShape">
              <a:avLst/>
            </a:prstTxWarp>
          </a:bodyPr>
          <a:lstStyle/>
          <a:p>
            <a:endParaRPr lang="en-US"/>
          </a:p>
        </p:txBody>
      </p:sp>
      <p:grpSp>
        <p:nvGrpSpPr>
          <p:cNvPr id="2" name="Group 22"/>
          <p:cNvGrpSpPr>
            <a:grpSpLocks/>
          </p:cNvGrpSpPr>
          <p:nvPr/>
        </p:nvGrpSpPr>
        <p:grpSpPr bwMode="auto">
          <a:xfrm>
            <a:off x="4343400" y="1295400"/>
            <a:ext cx="4343357" cy="2202597"/>
            <a:chOff x="4343400" y="1143000"/>
            <a:chExt cx="4342948" cy="2202597"/>
          </a:xfrm>
        </p:grpSpPr>
        <p:pic>
          <p:nvPicPr>
            <p:cNvPr id="30731" name="Picture 6" descr="C-21 08-09-2005 PMT 220_532-1"/>
            <p:cNvPicPr>
              <a:picLocks noChangeAspect="1" noChangeArrowheads="1"/>
            </p:cNvPicPr>
            <p:nvPr/>
          </p:nvPicPr>
          <p:blipFill>
            <a:blip r:embed="rId3">
              <a:lum bright="24000" contrast="42000"/>
            </a:blip>
            <a:srcRect l="28084" t="47130" r="25642" b="45026"/>
            <a:stretch>
              <a:fillRect/>
            </a:stretch>
          </p:blipFill>
          <p:spPr bwMode="auto">
            <a:xfrm>
              <a:off x="5213005" y="1966059"/>
              <a:ext cx="2787650" cy="1379538"/>
            </a:xfrm>
            <a:prstGeom prst="rect">
              <a:avLst/>
            </a:prstGeom>
            <a:noFill/>
            <a:ln w="9525">
              <a:noFill/>
              <a:miter lim="800000"/>
              <a:headEnd/>
              <a:tailEnd/>
            </a:ln>
          </p:spPr>
        </p:pic>
        <p:sp>
          <p:nvSpPr>
            <p:cNvPr id="30732" name="Rectangle 8"/>
            <p:cNvSpPr>
              <a:spLocks noChangeArrowheads="1"/>
            </p:cNvSpPr>
            <p:nvPr/>
          </p:nvSpPr>
          <p:spPr bwMode="auto">
            <a:xfrm>
              <a:off x="4343400" y="1143000"/>
              <a:ext cx="4342948" cy="830997"/>
            </a:xfrm>
            <a:prstGeom prst="rect">
              <a:avLst/>
            </a:prstGeom>
            <a:noFill/>
            <a:ln w="9525">
              <a:noFill/>
              <a:miter lim="800000"/>
              <a:headEnd/>
              <a:tailEnd/>
            </a:ln>
          </p:spPr>
          <p:txBody>
            <a:bodyPr wrap="square">
              <a:prstTxWarp prst="textNoShape">
                <a:avLst/>
              </a:prstTxWarp>
              <a:spAutoFit/>
            </a:bodyPr>
            <a:lstStyle/>
            <a:p>
              <a:pPr algn="ctr"/>
              <a:r>
                <a:rPr lang="en-US" dirty="0" err="1">
                  <a:ea typeface="Arial" charset="0"/>
                  <a:cs typeface="Arial" charset="0"/>
                </a:rPr>
                <a:t>Transcriptomic</a:t>
              </a:r>
              <a:r>
                <a:rPr lang="en-US" dirty="0">
                  <a:ea typeface="Arial" charset="0"/>
                  <a:cs typeface="Arial" charset="0"/>
                </a:rPr>
                <a:t>, </a:t>
              </a:r>
              <a:r>
                <a:rPr lang="en-US" dirty="0" smtClean="0">
                  <a:ea typeface="Arial" charset="0"/>
                  <a:cs typeface="Arial" charset="0"/>
                </a:rPr>
                <a:t>Proteomic, </a:t>
              </a:r>
              <a:r>
                <a:rPr lang="en-US" dirty="0" err="1" smtClean="0">
                  <a:ea typeface="Arial" charset="0"/>
                  <a:cs typeface="Arial" charset="0"/>
                </a:rPr>
                <a:t>Metabolomic</a:t>
              </a:r>
              <a:endParaRPr lang="en-US" dirty="0">
                <a:ea typeface="Arial" charset="0"/>
                <a:cs typeface="Arial" charset="0"/>
              </a:endParaRPr>
            </a:p>
          </p:txBody>
        </p:sp>
        <p:sp>
          <p:nvSpPr>
            <p:cNvPr id="30733" name="Line 14"/>
            <p:cNvSpPr>
              <a:spLocks noChangeShapeType="1"/>
            </p:cNvSpPr>
            <p:nvPr/>
          </p:nvSpPr>
          <p:spPr bwMode="auto">
            <a:xfrm flipV="1">
              <a:off x="4343400" y="2590800"/>
              <a:ext cx="304800" cy="533400"/>
            </a:xfrm>
            <a:prstGeom prst="line">
              <a:avLst/>
            </a:prstGeom>
            <a:noFill/>
            <a:ln w="63500">
              <a:solidFill>
                <a:schemeClr val="tx1"/>
              </a:solidFill>
              <a:round/>
              <a:headEnd/>
              <a:tailEnd type="none" w="med" len="lg"/>
            </a:ln>
          </p:spPr>
          <p:txBody>
            <a:bodyPr wrap="none" anchor="ctr">
              <a:prstTxWarp prst="textNoShape">
                <a:avLst/>
              </a:prstTxWarp>
            </a:bodyPr>
            <a:lstStyle/>
            <a:p>
              <a:endParaRPr lang="en-US"/>
            </a:p>
          </p:txBody>
        </p:sp>
      </p:grpSp>
      <p:sp>
        <p:nvSpPr>
          <p:cNvPr id="30727" name="Rectangle 17"/>
          <p:cNvSpPr>
            <a:spLocks noChangeArrowheads="1"/>
          </p:cNvSpPr>
          <p:nvPr/>
        </p:nvSpPr>
        <p:spPr bwMode="auto">
          <a:xfrm>
            <a:off x="2133600" y="6248400"/>
            <a:ext cx="2819400" cy="914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0728" name="Rectangle 18"/>
          <p:cNvSpPr>
            <a:spLocks noChangeArrowheads="1"/>
          </p:cNvSpPr>
          <p:nvPr/>
        </p:nvSpPr>
        <p:spPr bwMode="auto">
          <a:xfrm>
            <a:off x="6400800" y="4114800"/>
            <a:ext cx="2357438" cy="2308225"/>
          </a:xfrm>
          <a:prstGeom prst="rect">
            <a:avLst/>
          </a:prstGeom>
          <a:noFill/>
          <a:ln w="9525">
            <a:noFill/>
            <a:miter lim="800000"/>
            <a:headEnd/>
            <a:tailEnd/>
          </a:ln>
        </p:spPr>
        <p:txBody>
          <a:bodyPr wrap="none">
            <a:prstTxWarp prst="textNoShape">
              <a:avLst/>
            </a:prstTxWarp>
            <a:spAutoFit/>
          </a:bodyPr>
          <a:lstStyle/>
          <a:p>
            <a:r>
              <a:rPr lang="en-US" b="1" dirty="0">
                <a:ea typeface="Arial" charset="0"/>
                <a:cs typeface="Arial" charset="0"/>
              </a:rPr>
              <a:t>1. Predict risk</a:t>
            </a:r>
          </a:p>
          <a:p>
            <a:r>
              <a:rPr lang="en-US" b="1" dirty="0">
                <a:ea typeface="Arial" charset="0"/>
                <a:cs typeface="Arial" charset="0"/>
              </a:rPr>
              <a:t>2. </a:t>
            </a:r>
            <a:r>
              <a:rPr lang="en-US" b="1" dirty="0" smtClean="0">
                <a:ea typeface="Arial" charset="0"/>
                <a:cs typeface="Arial" charset="0"/>
              </a:rPr>
              <a:t>Diagnose</a:t>
            </a:r>
            <a:endParaRPr lang="en-US" b="1" dirty="0">
              <a:ea typeface="Arial" charset="0"/>
              <a:cs typeface="Arial" charset="0"/>
            </a:endParaRPr>
          </a:p>
          <a:p>
            <a:r>
              <a:rPr lang="en-US" b="1" dirty="0">
                <a:ea typeface="Arial" charset="0"/>
                <a:cs typeface="Arial" charset="0"/>
              </a:rPr>
              <a:t>3. </a:t>
            </a:r>
            <a:r>
              <a:rPr lang="en-US" b="1" dirty="0" smtClean="0">
                <a:ea typeface="Arial" charset="0"/>
                <a:cs typeface="Arial" charset="0"/>
              </a:rPr>
              <a:t>Monitor</a:t>
            </a:r>
            <a:endParaRPr lang="en-US" b="1" dirty="0">
              <a:ea typeface="Arial" charset="0"/>
              <a:cs typeface="Arial" charset="0"/>
            </a:endParaRPr>
          </a:p>
          <a:p>
            <a:r>
              <a:rPr lang="en-US" b="1" dirty="0">
                <a:ea typeface="Arial" charset="0"/>
                <a:cs typeface="Arial" charset="0"/>
              </a:rPr>
              <a:t>4. </a:t>
            </a:r>
            <a:r>
              <a:rPr lang="en-US" b="1" dirty="0" smtClean="0">
                <a:ea typeface="Arial" charset="0"/>
                <a:cs typeface="Arial" charset="0"/>
              </a:rPr>
              <a:t>Treat &amp;</a:t>
            </a:r>
            <a:endParaRPr lang="en-US" b="1" dirty="0">
              <a:ea typeface="Arial" charset="0"/>
              <a:cs typeface="Arial" charset="0"/>
            </a:endParaRPr>
          </a:p>
          <a:p>
            <a:r>
              <a:rPr lang="en-US" b="1" dirty="0">
                <a:ea typeface="Arial" charset="0"/>
                <a:cs typeface="Arial" charset="0"/>
              </a:rPr>
              <a:t>5. Understand</a:t>
            </a:r>
          </a:p>
          <a:p>
            <a:r>
              <a:rPr lang="en-US" b="1" dirty="0">
                <a:ea typeface="Arial" charset="0"/>
                <a:cs typeface="Arial" charset="0"/>
              </a:rPr>
              <a:t>Disease States</a:t>
            </a:r>
          </a:p>
        </p:txBody>
      </p:sp>
      <p:sp>
        <p:nvSpPr>
          <p:cNvPr id="30729" name="Rectangle 5"/>
          <p:cNvSpPr>
            <a:spLocks noChangeArrowheads="1"/>
          </p:cNvSpPr>
          <p:nvPr/>
        </p:nvSpPr>
        <p:spPr bwMode="auto">
          <a:xfrm>
            <a:off x="762000" y="1752600"/>
            <a:ext cx="2971800" cy="21240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200">
                <a:latin typeface="Courier" charset="0"/>
              </a:rPr>
              <a:t>GGTTCCAAAAGTTTATTGGATGCCGTTTCAGTACATTTATCGTTTGCTTTGGATGCCCTAATTAAAAGTGACCCTTTCAAACTGAAATTCATGATACACCAATGGATATCCTTAGTCGATAAAATTTGCGAGTACTTTCAAAGCCAAATGAAATTATCTATGGTAGACAAAACATTGACCAATTTCATATCGATCCTCCTGAATTTATTGGCGTTAGACACAGTTGGTATATTTCAAGTGACAAGGACAATTACTTGGACCGTAATAGATTTTTTGAGGCTCAGCAAAAAAGAAAATGGAAATTAATTTTGAAGTGCCATTGA….</a:t>
            </a:r>
          </a:p>
        </p:txBody>
      </p:sp>
      <p:pic>
        <p:nvPicPr>
          <p:cNvPr id="30730" name="Picture 19" descr="Doctor.jpg"/>
          <p:cNvPicPr>
            <a:picLocks noChangeAspect="1"/>
          </p:cNvPicPr>
          <p:nvPr/>
        </p:nvPicPr>
        <p:blipFill>
          <a:blip r:embed="rId4"/>
          <a:srcRect/>
          <a:stretch>
            <a:fillRect/>
          </a:stretch>
        </p:blipFill>
        <p:spPr bwMode="auto">
          <a:xfrm>
            <a:off x="3505200" y="4083050"/>
            <a:ext cx="2501900" cy="2698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p:cNvPicPr>
          <p:nvPr/>
        </p:nvPicPr>
        <p:blipFill>
          <a:blip r:embed="rId2"/>
          <a:srcRect/>
          <a:stretch>
            <a:fillRect/>
          </a:stretch>
        </p:blipFill>
        <p:spPr bwMode="auto">
          <a:xfrm>
            <a:off x="228600" y="1430338"/>
            <a:ext cx="1825625" cy="4040187"/>
          </a:xfrm>
          <a:prstGeom prst="rect">
            <a:avLst/>
          </a:prstGeom>
          <a:solidFill>
            <a:srgbClr val="FFFFFF"/>
          </a:solidFill>
          <a:ln w="9525">
            <a:noFill/>
            <a:miter lim="800000"/>
            <a:headEnd/>
            <a:tailEnd/>
          </a:ln>
        </p:spPr>
      </p:pic>
      <p:cxnSp>
        <p:nvCxnSpPr>
          <p:cNvPr id="12" name="Straight Arrow Connector 11"/>
          <p:cNvCxnSpPr/>
          <p:nvPr/>
        </p:nvCxnSpPr>
        <p:spPr>
          <a:xfrm flipV="1">
            <a:off x="2197100" y="1300163"/>
            <a:ext cx="774700" cy="681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2" name="TextBox 13"/>
          <p:cNvSpPr txBox="1">
            <a:spLocks noChangeArrowheads="1"/>
          </p:cNvSpPr>
          <p:nvPr/>
        </p:nvSpPr>
        <p:spPr bwMode="auto">
          <a:xfrm>
            <a:off x="2994025" y="1066800"/>
            <a:ext cx="3440113" cy="461665"/>
          </a:xfrm>
          <a:prstGeom prst="rect">
            <a:avLst/>
          </a:prstGeom>
          <a:noFill/>
          <a:ln w="9525">
            <a:noFill/>
            <a:miter lim="800000"/>
            <a:headEnd/>
            <a:tailEnd/>
          </a:ln>
        </p:spPr>
        <p:txBody>
          <a:bodyPr anchor="ctr">
            <a:prstTxWarp prst="textNoShape">
              <a:avLst/>
            </a:prstTxWarp>
            <a:spAutoFit/>
          </a:bodyPr>
          <a:lstStyle/>
          <a:p>
            <a:pPr algn="ctr"/>
            <a:r>
              <a:rPr lang="en-US" dirty="0"/>
              <a:t>Genome </a:t>
            </a:r>
            <a:endParaRPr lang="en-US" dirty="0" smtClean="0"/>
          </a:p>
        </p:txBody>
      </p:sp>
      <p:cxnSp>
        <p:nvCxnSpPr>
          <p:cNvPr id="15" name="Straight Arrow Connector 14"/>
          <p:cNvCxnSpPr/>
          <p:nvPr/>
        </p:nvCxnSpPr>
        <p:spPr>
          <a:xfrm flipV="1">
            <a:off x="2197100" y="1981200"/>
            <a:ext cx="750887" cy="4476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197100" y="3351213"/>
            <a:ext cx="715962"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5" name="TextBox 22"/>
          <p:cNvSpPr txBox="1">
            <a:spLocks noChangeArrowheads="1"/>
          </p:cNvSpPr>
          <p:nvPr/>
        </p:nvSpPr>
        <p:spPr bwMode="auto">
          <a:xfrm>
            <a:off x="2571750" y="2217738"/>
            <a:ext cx="4572000" cy="830262"/>
          </a:xfrm>
          <a:prstGeom prst="rect">
            <a:avLst/>
          </a:prstGeom>
          <a:noFill/>
          <a:ln w="9525">
            <a:noFill/>
            <a:miter lim="800000"/>
            <a:headEnd/>
            <a:tailEnd/>
          </a:ln>
        </p:spPr>
        <p:txBody>
          <a:bodyPr anchor="ctr">
            <a:prstTxWarp prst="textNoShape">
              <a:avLst/>
            </a:prstTxWarp>
            <a:spAutoFit/>
          </a:bodyPr>
          <a:lstStyle/>
          <a:p>
            <a:pPr algn="ctr"/>
            <a:r>
              <a:rPr lang="en-US" dirty="0" err="1"/>
              <a:t>Transcriptome</a:t>
            </a:r>
            <a:endParaRPr lang="en-US" dirty="0"/>
          </a:p>
          <a:p>
            <a:pPr algn="ctr"/>
            <a:r>
              <a:rPr lang="en-US" dirty="0"/>
              <a:t>(mRNA, </a:t>
            </a:r>
            <a:r>
              <a:rPr lang="en-US" dirty="0" err="1"/>
              <a:t>miRNA</a:t>
            </a:r>
            <a:r>
              <a:rPr lang="en-US" dirty="0"/>
              <a:t>, isoforms, edits)</a:t>
            </a:r>
          </a:p>
        </p:txBody>
      </p:sp>
      <p:sp>
        <p:nvSpPr>
          <p:cNvPr id="32776" name="TextBox 23"/>
          <p:cNvSpPr txBox="1">
            <a:spLocks noChangeArrowheads="1"/>
          </p:cNvSpPr>
          <p:nvPr/>
        </p:nvSpPr>
        <p:spPr bwMode="auto">
          <a:xfrm>
            <a:off x="2994025" y="3211513"/>
            <a:ext cx="3440113" cy="369887"/>
          </a:xfrm>
          <a:prstGeom prst="rect">
            <a:avLst/>
          </a:prstGeom>
          <a:noFill/>
          <a:ln w="9525">
            <a:noFill/>
            <a:miter lim="800000"/>
            <a:headEnd/>
            <a:tailEnd/>
          </a:ln>
        </p:spPr>
        <p:txBody>
          <a:bodyPr anchor="ctr">
            <a:prstTxWarp prst="textNoShape">
              <a:avLst/>
            </a:prstTxWarp>
            <a:spAutoFit/>
          </a:bodyPr>
          <a:lstStyle/>
          <a:p>
            <a:pPr algn="ctr"/>
            <a:r>
              <a:rPr lang="en-US" dirty="0"/>
              <a:t>Proteome</a:t>
            </a:r>
          </a:p>
        </p:txBody>
      </p:sp>
      <p:cxnSp>
        <p:nvCxnSpPr>
          <p:cNvPr id="25" name="Straight Arrow Connector 24"/>
          <p:cNvCxnSpPr/>
          <p:nvPr/>
        </p:nvCxnSpPr>
        <p:spPr>
          <a:xfrm>
            <a:off x="2197100" y="4397375"/>
            <a:ext cx="827087" cy="171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8" name="TextBox 28"/>
          <p:cNvSpPr txBox="1">
            <a:spLocks noChangeArrowheads="1"/>
          </p:cNvSpPr>
          <p:nvPr/>
        </p:nvSpPr>
        <p:spPr bwMode="auto">
          <a:xfrm>
            <a:off x="2994025" y="4491038"/>
            <a:ext cx="3440113" cy="461962"/>
          </a:xfrm>
          <a:prstGeom prst="rect">
            <a:avLst/>
          </a:prstGeom>
          <a:noFill/>
          <a:ln w="9525">
            <a:noFill/>
            <a:miter lim="800000"/>
            <a:headEnd/>
            <a:tailEnd/>
          </a:ln>
        </p:spPr>
        <p:txBody>
          <a:bodyPr anchor="ctr">
            <a:prstTxWarp prst="textNoShape">
              <a:avLst/>
            </a:prstTxWarp>
            <a:spAutoFit/>
          </a:bodyPr>
          <a:lstStyle/>
          <a:p>
            <a:pPr algn="ctr"/>
            <a:r>
              <a:rPr lang="en-US"/>
              <a:t>Metabolome</a:t>
            </a:r>
          </a:p>
        </p:txBody>
      </p:sp>
      <p:sp>
        <p:nvSpPr>
          <p:cNvPr id="32779" name="TextBox 49"/>
          <p:cNvSpPr txBox="1">
            <a:spLocks noChangeArrowheads="1"/>
          </p:cNvSpPr>
          <p:nvPr/>
        </p:nvSpPr>
        <p:spPr bwMode="auto">
          <a:xfrm>
            <a:off x="7386637" y="3124200"/>
            <a:ext cx="1757363" cy="1200328"/>
          </a:xfrm>
          <a:prstGeom prst="rect">
            <a:avLst/>
          </a:prstGeom>
          <a:noFill/>
          <a:ln w="9525">
            <a:noFill/>
            <a:miter lim="800000"/>
            <a:headEnd/>
            <a:tailEnd/>
          </a:ln>
        </p:spPr>
        <p:txBody>
          <a:bodyPr anchor="ctr">
            <a:prstTxWarp prst="textNoShape">
              <a:avLst/>
            </a:prstTxWarp>
            <a:spAutoFit/>
          </a:bodyPr>
          <a:lstStyle/>
          <a:p>
            <a:pPr algn="ctr"/>
            <a:r>
              <a:rPr lang="en-US" dirty="0"/>
              <a:t>Personal</a:t>
            </a:r>
          </a:p>
          <a:p>
            <a:pPr algn="ctr"/>
            <a:r>
              <a:rPr lang="en-US" dirty="0" err="1" smtClean="0"/>
              <a:t>Omics</a:t>
            </a:r>
            <a:endParaRPr lang="en-US" dirty="0" smtClean="0"/>
          </a:p>
          <a:p>
            <a:pPr algn="ctr"/>
            <a:r>
              <a:rPr lang="en-US" dirty="0" smtClean="0"/>
              <a:t>Profile</a:t>
            </a:r>
            <a:endParaRPr lang="en-US" dirty="0"/>
          </a:p>
        </p:txBody>
      </p:sp>
      <p:cxnSp>
        <p:nvCxnSpPr>
          <p:cNvPr id="53" name="Straight Arrow Connector 52"/>
          <p:cNvCxnSpPr/>
          <p:nvPr/>
        </p:nvCxnSpPr>
        <p:spPr>
          <a:xfrm>
            <a:off x="2197100" y="4948238"/>
            <a:ext cx="827087" cy="5175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81" name="TextBox 53"/>
          <p:cNvSpPr txBox="1">
            <a:spLocks noChangeArrowheads="1"/>
          </p:cNvSpPr>
          <p:nvPr/>
        </p:nvSpPr>
        <p:spPr bwMode="auto">
          <a:xfrm>
            <a:off x="2994025" y="5176838"/>
            <a:ext cx="3440113" cy="461962"/>
          </a:xfrm>
          <a:prstGeom prst="rect">
            <a:avLst/>
          </a:prstGeom>
          <a:noFill/>
          <a:ln w="9525">
            <a:noFill/>
            <a:miter lim="800000"/>
            <a:headEnd/>
            <a:tailEnd/>
          </a:ln>
        </p:spPr>
        <p:txBody>
          <a:bodyPr anchor="ctr">
            <a:prstTxWarp prst="textNoShape">
              <a:avLst/>
            </a:prstTxWarp>
            <a:spAutoFit/>
          </a:bodyPr>
          <a:lstStyle/>
          <a:p>
            <a:pPr algn="ctr"/>
            <a:r>
              <a:rPr lang="en-US"/>
              <a:t>Autoantibody-ome</a:t>
            </a:r>
          </a:p>
        </p:txBody>
      </p:sp>
      <p:cxnSp>
        <p:nvCxnSpPr>
          <p:cNvPr id="66" name="Straight Arrow Connector 65"/>
          <p:cNvCxnSpPr/>
          <p:nvPr/>
        </p:nvCxnSpPr>
        <p:spPr>
          <a:xfrm>
            <a:off x="6581775" y="1297633"/>
            <a:ext cx="785812" cy="66913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7234237" y="2711450"/>
            <a:ext cx="152400" cy="1079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613525" y="3352800"/>
            <a:ext cx="71596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6581775" y="4327525"/>
            <a:ext cx="785812" cy="393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6600825" y="4795838"/>
            <a:ext cx="728662" cy="603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87" name="TextBox 18"/>
          <p:cNvSpPr txBox="1">
            <a:spLocks noChangeArrowheads="1"/>
          </p:cNvSpPr>
          <p:nvPr/>
        </p:nvSpPr>
        <p:spPr bwMode="auto">
          <a:xfrm>
            <a:off x="2952750" y="6019800"/>
            <a:ext cx="3440113" cy="461963"/>
          </a:xfrm>
          <a:prstGeom prst="rect">
            <a:avLst/>
          </a:prstGeom>
          <a:noFill/>
          <a:ln w="9525">
            <a:noFill/>
            <a:miter lim="800000"/>
            <a:headEnd/>
            <a:tailEnd/>
          </a:ln>
        </p:spPr>
        <p:txBody>
          <a:bodyPr anchor="ctr">
            <a:prstTxWarp prst="textNoShape">
              <a:avLst/>
            </a:prstTxWarp>
            <a:spAutoFit/>
          </a:bodyPr>
          <a:lstStyle/>
          <a:p>
            <a:pPr algn="ctr"/>
            <a:r>
              <a:rPr lang="en-US"/>
              <a:t>Microbiome</a:t>
            </a:r>
          </a:p>
        </p:txBody>
      </p:sp>
      <p:cxnSp>
        <p:nvCxnSpPr>
          <p:cNvPr id="20" name="Straight Arrow Connector 19"/>
          <p:cNvCxnSpPr/>
          <p:nvPr/>
        </p:nvCxnSpPr>
        <p:spPr>
          <a:xfrm>
            <a:off x="2251075" y="5600700"/>
            <a:ext cx="773112"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548437" y="5600700"/>
            <a:ext cx="781050"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90" name="TextBox 27"/>
          <p:cNvSpPr txBox="1">
            <a:spLocks noChangeArrowheads="1"/>
          </p:cNvSpPr>
          <p:nvPr/>
        </p:nvSpPr>
        <p:spPr bwMode="auto">
          <a:xfrm>
            <a:off x="1143000" y="300038"/>
            <a:ext cx="7239000" cy="584776"/>
          </a:xfrm>
          <a:prstGeom prst="rect">
            <a:avLst/>
          </a:prstGeom>
          <a:noFill/>
          <a:ln w="9525">
            <a:noFill/>
            <a:miter lim="800000"/>
            <a:headEnd/>
            <a:tailEnd/>
          </a:ln>
        </p:spPr>
        <p:txBody>
          <a:bodyPr wrap="square" anchor="ctr">
            <a:prstTxWarp prst="textNoShape">
              <a:avLst/>
            </a:prstTxWarp>
            <a:spAutoFit/>
          </a:bodyPr>
          <a:lstStyle/>
          <a:p>
            <a:pPr algn="ctr"/>
            <a:r>
              <a:rPr lang="en-US" sz="3200" b="1" dirty="0" smtClean="0"/>
              <a:t>Personal “</a:t>
            </a:r>
            <a:r>
              <a:rPr lang="en-US" sz="3200" b="1" dirty="0" err="1"/>
              <a:t>Omics</a:t>
            </a:r>
            <a:r>
              <a:rPr lang="en-US" sz="3200" b="1" dirty="0"/>
              <a:t>” Profiling </a:t>
            </a:r>
            <a:r>
              <a:rPr lang="en-US" sz="3200" b="1" dirty="0" smtClean="0"/>
              <a:t>(POP</a:t>
            </a:r>
            <a:r>
              <a:rPr lang="en-US" sz="3200" b="1" dirty="0"/>
              <a:t>)</a:t>
            </a:r>
          </a:p>
        </p:txBody>
      </p:sp>
      <p:sp>
        <p:nvSpPr>
          <p:cNvPr id="32791" name="TextBox 23"/>
          <p:cNvSpPr txBox="1">
            <a:spLocks noChangeArrowheads="1"/>
          </p:cNvSpPr>
          <p:nvPr/>
        </p:nvSpPr>
        <p:spPr bwMode="auto">
          <a:xfrm>
            <a:off x="3028950" y="3897313"/>
            <a:ext cx="3440112" cy="369887"/>
          </a:xfrm>
          <a:prstGeom prst="rect">
            <a:avLst/>
          </a:prstGeom>
          <a:noFill/>
          <a:ln w="9525">
            <a:noFill/>
            <a:miter lim="800000"/>
            <a:headEnd/>
            <a:tailEnd/>
          </a:ln>
        </p:spPr>
        <p:txBody>
          <a:bodyPr anchor="ctr">
            <a:prstTxWarp prst="textNoShape">
              <a:avLst/>
            </a:prstTxWarp>
            <a:spAutoFit/>
          </a:bodyPr>
          <a:lstStyle/>
          <a:p>
            <a:pPr algn="ctr"/>
            <a:r>
              <a:rPr lang="en-US" dirty="0"/>
              <a:t>Cytokines</a:t>
            </a:r>
          </a:p>
        </p:txBody>
      </p:sp>
      <p:cxnSp>
        <p:nvCxnSpPr>
          <p:cNvPr id="27" name="Straight Arrow Connector 26"/>
          <p:cNvCxnSpPr/>
          <p:nvPr/>
        </p:nvCxnSpPr>
        <p:spPr>
          <a:xfrm flipV="1">
            <a:off x="6602412" y="3822700"/>
            <a:ext cx="727075" cy="2159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85987" y="3867150"/>
            <a:ext cx="827088" cy="171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943350" y="1600200"/>
            <a:ext cx="1741733" cy="461665"/>
          </a:xfrm>
          <a:prstGeom prst="rect">
            <a:avLst/>
          </a:prstGeom>
        </p:spPr>
        <p:txBody>
          <a:bodyPr wrap="none">
            <a:spAutoFit/>
          </a:bodyPr>
          <a:lstStyle/>
          <a:p>
            <a:pPr algn="ctr"/>
            <a:r>
              <a:rPr lang="en-US" dirty="0" err="1"/>
              <a:t>Epigenome</a:t>
            </a:r>
            <a:endParaRPr lang="en-US" dirty="0"/>
          </a:p>
        </p:txBody>
      </p:sp>
      <p:cxnSp>
        <p:nvCxnSpPr>
          <p:cNvPr id="28" name="Straight Arrow Connector 27"/>
          <p:cNvCxnSpPr/>
          <p:nvPr/>
        </p:nvCxnSpPr>
        <p:spPr>
          <a:xfrm>
            <a:off x="6781800" y="1981200"/>
            <a:ext cx="609600" cy="3365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262187" y="2752725"/>
            <a:ext cx="293687" cy="66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9910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r>
              <a:rPr lang="en-US" altLang="zh-CN" sz="3200" dirty="0" smtClean="0"/>
              <a:t>Health Is a Product of Genome + Environment</a:t>
            </a:r>
            <a:endParaRPr lang="en-US" altLang="zh-CN" sz="3200" dirty="0"/>
          </a:p>
        </p:txBody>
      </p:sp>
      <p:cxnSp>
        <p:nvCxnSpPr>
          <p:cNvPr id="5" name="Straight Arrow Connector 4"/>
          <p:cNvCxnSpPr/>
          <p:nvPr/>
        </p:nvCxnSpPr>
        <p:spPr bwMode="auto">
          <a:xfrm>
            <a:off x="4015132" y="3657600"/>
            <a:ext cx="1219200" cy="1588"/>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
        <p:nvSpPr>
          <p:cNvPr id="8" name="Rectangle 7"/>
          <p:cNvSpPr/>
          <p:nvPr/>
        </p:nvSpPr>
        <p:spPr>
          <a:xfrm>
            <a:off x="3329332" y="5715000"/>
            <a:ext cx="1638790" cy="461665"/>
          </a:xfrm>
          <a:prstGeom prst="rect">
            <a:avLst/>
          </a:prstGeom>
        </p:spPr>
        <p:txBody>
          <a:bodyPr wrap="none">
            <a:spAutoFit/>
          </a:bodyPr>
          <a:lstStyle/>
          <a:p>
            <a:r>
              <a:rPr lang="en-US" altLang="zh-CN" dirty="0" err="1" smtClean="0"/>
              <a:t>Exposome</a:t>
            </a:r>
            <a:endParaRPr lang="en-US" dirty="0"/>
          </a:p>
        </p:txBody>
      </p:sp>
      <p:sp>
        <p:nvSpPr>
          <p:cNvPr id="9" name="Rectangle 8"/>
          <p:cNvSpPr/>
          <p:nvPr/>
        </p:nvSpPr>
        <p:spPr>
          <a:xfrm>
            <a:off x="6781800" y="5105400"/>
            <a:ext cx="1074333" cy="461665"/>
          </a:xfrm>
          <a:prstGeom prst="rect">
            <a:avLst/>
          </a:prstGeom>
        </p:spPr>
        <p:txBody>
          <a:bodyPr wrap="none">
            <a:spAutoFit/>
          </a:bodyPr>
          <a:lstStyle/>
          <a:p>
            <a:r>
              <a:rPr lang="en-US" altLang="zh-CN" dirty="0" smtClean="0"/>
              <a:t>Health</a:t>
            </a:r>
            <a:endParaRPr lang="en-US" dirty="0"/>
          </a:p>
        </p:txBody>
      </p:sp>
      <p:pic>
        <p:nvPicPr>
          <p:cNvPr id="10" name="Picture 9" descr="dna_500II.jpg"/>
          <p:cNvPicPr>
            <a:picLocks noChangeAspect="1"/>
          </p:cNvPicPr>
          <p:nvPr/>
        </p:nvPicPr>
        <p:blipFill>
          <a:blip r:embed="rId2"/>
          <a:stretch>
            <a:fillRect/>
          </a:stretch>
        </p:blipFill>
        <p:spPr>
          <a:xfrm>
            <a:off x="814732" y="1822450"/>
            <a:ext cx="3526692" cy="2292350"/>
          </a:xfrm>
          <a:prstGeom prst="rect">
            <a:avLst/>
          </a:prstGeom>
        </p:spPr>
      </p:pic>
      <p:sp>
        <p:nvSpPr>
          <p:cNvPr id="7" name="Rectangle 6"/>
          <p:cNvSpPr/>
          <p:nvPr/>
        </p:nvSpPr>
        <p:spPr>
          <a:xfrm>
            <a:off x="2186332" y="3429000"/>
            <a:ext cx="1365127" cy="461665"/>
          </a:xfrm>
          <a:prstGeom prst="rect">
            <a:avLst/>
          </a:prstGeom>
        </p:spPr>
        <p:txBody>
          <a:bodyPr wrap="none">
            <a:spAutoFit/>
          </a:bodyPr>
          <a:lstStyle/>
          <a:p>
            <a:r>
              <a:rPr lang="en-US" altLang="zh-CN" dirty="0" smtClean="0"/>
              <a:t>Genome</a:t>
            </a:r>
            <a:endParaRPr lang="en-US" dirty="0"/>
          </a:p>
        </p:txBody>
      </p:sp>
      <p:pic>
        <p:nvPicPr>
          <p:cNvPr id="11" name="Picture 10" descr="light-virus-1.jpg"/>
          <p:cNvPicPr>
            <a:picLocks noChangeAspect="1"/>
          </p:cNvPicPr>
          <p:nvPr/>
        </p:nvPicPr>
        <p:blipFill>
          <a:blip r:embed="rId3"/>
          <a:srcRect l="3600" r="3600"/>
          <a:stretch>
            <a:fillRect/>
          </a:stretch>
        </p:blipFill>
        <p:spPr>
          <a:xfrm>
            <a:off x="685800" y="4419600"/>
            <a:ext cx="2569263" cy="2076450"/>
          </a:xfrm>
          <a:prstGeom prst="rect">
            <a:avLst/>
          </a:prstGeom>
        </p:spPr>
      </p:pic>
      <p:pic>
        <p:nvPicPr>
          <p:cNvPr id="12" name="Picture 11" descr="Healthy_eating_.jpg"/>
          <p:cNvPicPr>
            <a:picLocks noChangeAspect="1"/>
          </p:cNvPicPr>
          <p:nvPr/>
        </p:nvPicPr>
        <p:blipFill>
          <a:blip r:embed="rId4"/>
          <a:srcRect r="13559"/>
          <a:stretch>
            <a:fillRect/>
          </a:stretch>
        </p:blipFill>
        <p:spPr>
          <a:xfrm>
            <a:off x="5185996" y="2362200"/>
            <a:ext cx="3699367" cy="2514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p:cNvPicPr>
          <p:nvPr/>
        </p:nvPicPr>
        <p:blipFill>
          <a:blip r:embed="rId2"/>
          <a:srcRect/>
          <a:stretch>
            <a:fillRect/>
          </a:stretch>
        </p:blipFill>
        <p:spPr bwMode="auto">
          <a:xfrm>
            <a:off x="228600" y="1430338"/>
            <a:ext cx="1825625" cy="4040187"/>
          </a:xfrm>
          <a:prstGeom prst="rect">
            <a:avLst/>
          </a:prstGeom>
          <a:solidFill>
            <a:srgbClr val="FFFFFF"/>
          </a:solidFill>
          <a:ln w="9525">
            <a:noFill/>
            <a:miter lim="800000"/>
            <a:headEnd/>
            <a:tailEnd/>
          </a:ln>
        </p:spPr>
      </p:pic>
      <p:cxnSp>
        <p:nvCxnSpPr>
          <p:cNvPr id="12" name="Straight Arrow Connector 11"/>
          <p:cNvCxnSpPr/>
          <p:nvPr/>
        </p:nvCxnSpPr>
        <p:spPr>
          <a:xfrm flipV="1">
            <a:off x="2197100" y="1300163"/>
            <a:ext cx="774700" cy="681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2" name="TextBox 13"/>
          <p:cNvSpPr txBox="1">
            <a:spLocks noChangeArrowheads="1"/>
          </p:cNvSpPr>
          <p:nvPr/>
        </p:nvSpPr>
        <p:spPr bwMode="auto">
          <a:xfrm>
            <a:off x="2994025" y="1066800"/>
            <a:ext cx="3440113" cy="461665"/>
          </a:xfrm>
          <a:prstGeom prst="rect">
            <a:avLst/>
          </a:prstGeom>
          <a:noFill/>
          <a:ln w="9525">
            <a:noFill/>
            <a:miter lim="800000"/>
            <a:headEnd/>
            <a:tailEnd/>
          </a:ln>
        </p:spPr>
        <p:txBody>
          <a:bodyPr anchor="ctr">
            <a:prstTxWarp prst="textNoShape">
              <a:avLst/>
            </a:prstTxWarp>
            <a:spAutoFit/>
          </a:bodyPr>
          <a:lstStyle/>
          <a:p>
            <a:pPr algn="ctr"/>
            <a:r>
              <a:rPr lang="en-US" dirty="0"/>
              <a:t>Genome </a:t>
            </a:r>
            <a:endParaRPr lang="en-US" dirty="0" smtClean="0"/>
          </a:p>
        </p:txBody>
      </p:sp>
      <p:cxnSp>
        <p:nvCxnSpPr>
          <p:cNvPr id="15" name="Straight Arrow Connector 14"/>
          <p:cNvCxnSpPr/>
          <p:nvPr/>
        </p:nvCxnSpPr>
        <p:spPr>
          <a:xfrm flipV="1">
            <a:off x="2197100" y="1981200"/>
            <a:ext cx="750887" cy="4476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197100" y="3351213"/>
            <a:ext cx="715962"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5" name="TextBox 22"/>
          <p:cNvSpPr txBox="1">
            <a:spLocks noChangeArrowheads="1"/>
          </p:cNvSpPr>
          <p:nvPr/>
        </p:nvSpPr>
        <p:spPr bwMode="auto">
          <a:xfrm>
            <a:off x="2571750" y="2217738"/>
            <a:ext cx="4572000" cy="830262"/>
          </a:xfrm>
          <a:prstGeom prst="rect">
            <a:avLst/>
          </a:prstGeom>
          <a:noFill/>
          <a:ln w="9525">
            <a:noFill/>
            <a:miter lim="800000"/>
            <a:headEnd/>
            <a:tailEnd/>
          </a:ln>
        </p:spPr>
        <p:txBody>
          <a:bodyPr anchor="ctr">
            <a:prstTxWarp prst="textNoShape">
              <a:avLst/>
            </a:prstTxWarp>
            <a:spAutoFit/>
          </a:bodyPr>
          <a:lstStyle/>
          <a:p>
            <a:pPr algn="ctr"/>
            <a:r>
              <a:rPr lang="en-US" dirty="0" err="1"/>
              <a:t>Transcriptome</a:t>
            </a:r>
            <a:endParaRPr lang="en-US" dirty="0"/>
          </a:p>
          <a:p>
            <a:pPr algn="ctr"/>
            <a:r>
              <a:rPr lang="en-US" dirty="0"/>
              <a:t>(mRNA, </a:t>
            </a:r>
            <a:r>
              <a:rPr lang="en-US" dirty="0" err="1"/>
              <a:t>miRNA</a:t>
            </a:r>
            <a:r>
              <a:rPr lang="en-US" dirty="0"/>
              <a:t>, isoforms, edits)</a:t>
            </a:r>
          </a:p>
        </p:txBody>
      </p:sp>
      <p:sp>
        <p:nvSpPr>
          <p:cNvPr id="32776" name="TextBox 23"/>
          <p:cNvSpPr txBox="1">
            <a:spLocks noChangeArrowheads="1"/>
          </p:cNvSpPr>
          <p:nvPr/>
        </p:nvSpPr>
        <p:spPr bwMode="auto">
          <a:xfrm>
            <a:off x="2994025" y="3211513"/>
            <a:ext cx="3440113" cy="369887"/>
          </a:xfrm>
          <a:prstGeom prst="rect">
            <a:avLst/>
          </a:prstGeom>
          <a:noFill/>
          <a:ln w="9525">
            <a:noFill/>
            <a:miter lim="800000"/>
            <a:headEnd/>
            <a:tailEnd/>
          </a:ln>
        </p:spPr>
        <p:txBody>
          <a:bodyPr anchor="ctr">
            <a:prstTxWarp prst="textNoShape">
              <a:avLst/>
            </a:prstTxWarp>
            <a:spAutoFit/>
          </a:bodyPr>
          <a:lstStyle/>
          <a:p>
            <a:pPr algn="ctr"/>
            <a:r>
              <a:rPr lang="en-US" dirty="0"/>
              <a:t>Proteome</a:t>
            </a:r>
          </a:p>
        </p:txBody>
      </p:sp>
      <p:cxnSp>
        <p:nvCxnSpPr>
          <p:cNvPr id="25" name="Straight Arrow Connector 24"/>
          <p:cNvCxnSpPr/>
          <p:nvPr/>
        </p:nvCxnSpPr>
        <p:spPr>
          <a:xfrm>
            <a:off x="2197100" y="4397375"/>
            <a:ext cx="827087" cy="171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8" name="TextBox 28"/>
          <p:cNvSpPr txBox="1">
            <a:spLocks noChangeArrowheads="1"/>
          </p:cNvSpPr>
          <p:nvPr/>
        </p:nvSpPr>
        <p:spPr bwMode="auto">
          <a:xfrm>
            <a:off x="2994025" y="4491038"/>
            <a:ext cx="3440113" cy="461962"/>
          </a:xfrm>
          <a:prstGeom prst="rect">
            <a:avLst/>
          </a:prstGeom>
          <a:noFill/>
          <a:ln w="9525">
            <a:noFill/>
            <a:miter lim="800000"/>
            <a:headEnd/>
            <a:tailEnd/>
          </a:ln>
        </p:spPr>
        <p:txBody>
          <a:bodyPr anchor="ctr">
            <a:prstTxWarp prst="textNoShape">
              <a:avLst/>
            </a:prstTxWarp>
            <a:spAutoFit/>
          </a:bodyPr>
          <a:lstStyle/>
          <a:p>
            <a:pPr algn="ctr"/>
            <a:r>
              <a:rPr lang="en-US"/>
              <a:t>Metabolome</a:t>
            </a:r>
          </a:p>
        </p:txBody>
      </p:sp>
      <p:sp>
        <p:nvSpPr>
          <p:cNvPr id="32779" name="TextBox 49"/>
          <p:cNvSpPr txBox="1">
            <a:spLocks noChangeArrowheads="1"/>
          </p:cNvSpPr>
          <p:nvPr/>
        </p:nvSpPr>
        <p:spPr bwMode="auto">
          <a:xfrm>
            <a:off x="7373937" y="1981200"/>
            <a:ext cx="1757363" cy="1200328"/>
          </a:xfrm>
          <a:prstGeom prst="rect">
            <a:avLst/>
          </a:prstGeom>
          <a:noFill/>
          <a:ln w="9525">
            <a:noFill/>
            <a:miter lim="800000"/>
            <a:headEnd/>
            <a:tailEnd/>
          </a:ln>
        </p:spPr>
        <p:txBody>
          <a:bodyPr anchor="ctr">
            <a:prstTxWarp prst="textNoShape">
              <a:avLst/>
            </a:prstTxWarp>
            <a:spAutoFit/>
          </a:bodyPr>
          <a:lstStyle/>
          <a:p>
            <a:pPr algn="ctr"/>
            <a:r>
              <a:rPr lang="en-US" dirty="0"/>
              <a:t>Personal</a:t>
            </a:r>
          </a:p>
          <a:p>
            <a:pPr algn="ctr"/>
            <a:r>
              <a:rPr lang="en-US" dirty="0" err="1" smtClean="0"/>
              <a:t>Omics</a:t>
            </a:r>
            <a:endParaRPr lang="en-US" dirty="0" smtClean="0"/>
          </a:p>
          <a:p>
            <a:pPr algn="ctr"/>
            <a:r>
              <a:rPr lang="en-US" dirty="0" smtClean="0"/>
              <a:t>Profile</a:t>
            </a:r>
            <a:endParaRPr lang="en-US" dirty="0"/>
          </a:p>
        </p:txBody>
      </p:sp>
      <p:cxnSp>
        <p:nvCxnSpPr>
          <p:cNvPr id="53" name="Straight Arrow Connector 52"/>
          <p:cNvCxnSpPr/>
          <p:nvPr/>
        </p:nvCxnSpPr>
        <p:spPr>
          <a:xfrm>
            <a:off x="2197100" y="4948238"/>
            <a:ext cx="827087" cy="5175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81" name="TextBox 53"/>
          <p:cNvSpPr txBox="1">
            <a:spLocks noChangeArrowheads="1"/>
          </p:cNvSpPr>
          <p:nvPr/>
        </p:nvSpPr>
        <p:spPr bwMode="auto">
          <a:xfrm>
            <a:off x="2994025" y="5176838"/>
            <a:ext cx="3440113" cy="461962"/>
          </a:xfrm>
          <a:prstGeom prst="rect">
            <a:avLst/>
          </a:prstGeom>
          <a:noFill/>
          <a:ln w="9525">
            <a:noFill/>
            <a:miter lim="800000"/>
            <a:headEnd/>
            <a:tailEnd/>
          </a:ln>
        </p:spPr>
        <p:txBody>
          <a:bodyPr anchor="ctr">
            <a:prstTxWarp prst="textNoShape">
              <a:avLst/>
            </a:prstTxWarp>
            <a:spAutoFit/>
          </a:bodyPr>
          <a:lstStyle/>
          <a:p>
            <a:pPr algn="ctr"/>
            <a:r>
              <a:rPr lang="en-US"/>
              <a:t>Autoantibody-ome</a:t>
            </a:r>
          </a:p>
        </p:txBody>
      </p:sp>
      <p:cxnSp>
        <p:nvCxnSpPr>
          <p:cNvPr id="66" name="Straight Arrow Connector 65"/>
          <p:cNvCxnSpPr/>
          <p:nvPr/>
        </p:nvCxnSpPr>
        <p:spPr>
          <a:xfrm>
            <a:off x="6581775" y="1297633"/>
            <a:ext cx="785812" cy="66913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7234237" y="2711450"/>
            <a:ext cx="152400" cy="1079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613525" y="3352800"/>
            <a:ext cx="71596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6581775" y="4327525"/>
            <a:ext cx="785812" cy="393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6600825" y="4795838"/>
            <a:ext cx="728662" cy="603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87" name="TextBox 18"/>
          <p:cNvSpPr txBox="1">
            <a:spLocks noChangeArrowheads="1"/>
          </p:cNvSpPr>
          <p:nvPr/>
        </p:nvSpPr>
        <p:spPr bwMode="auto">
          <a:xfrm>
            <a:off x="2952750" y="6019800"/>
            <a:ext cx="3440113" cy="461963"/>
          </a:xfrm>
          <a:prstGeom prst="rect">
            <a:avLst/>
          </a:prstGeom>
          <a:noFill/>
          <a:ln w="9525">
            <a:noFill/>
            <a:miter lim="800000"/>
            <a:headEnd/>
            <a:tailEnd/>
          </a:ln>
        </p:spPr>
        <p:txBody>
          <a:bodyPr anchor="ctr">
            <a:prstTxWarp prst="textNoShape">
              <a:avLst/>
            </a:prstTxWarp>
            <a:spAutoFit/>
          </a:bodyPr>
          <a:lstStyle/>
          <a:p>
            <a:pPr algn="ctr"/>
            <a:r>
              <a:rPr lang="en-US"/>
              <a:t>Microbiome</a:t>
            </a:r>
          </a:p>
        </p:txBody>
      </p:sp>
      <p:cxnSp>
        <p:nvCxnSpPr>
          <p:cNvPr id="20" name="Straight Arrow Connector 19"/>
          <p:cNvCxnSpPr/>
          <p:nvPr/>
        </p:nvCxnSpPr>
        <p:spPr>
          <a:xfrm>
            <a:off x="2251075" y="5600700"/>
            <a:ext cx="773112"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548437" y="5600700"/>
            <a:ext cx="781050"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90" name="TextBox 27"/>
          <p:cNvSpPr txBox="1">
            <a:spLocks noChangeArrowheads="1"/>
          </p:cNvSpPr>
          <p:nvPr/>
        </p:nvSpPr>
        <p:spPr bwMode="auto">
          <a:xfrm>
            <a:off x="1143000" y="300038"/>
            <a:ext cx="7239000" cy="584776"/>
          </a:xfrm>
          <a:prstGeom prst="rect">
            <a:avLst/>
          </a:prstGeom>
          <a:noFill/>
          <a:ln w="9525">
            <a:noFill/>
            <a:miter lim="800000"/>
            <a:headEnd/>
            <a:tailEnd/>
          </a:ln>
        </p:spPr>
        <p:txBody>
          <a:bodyPr wrap="square" anchor="ctr">
            <a:prstTxWarp prst="textNoShape">
              <a:avLst/>
            </a:prstTxWarp>
            <a:spAutoFit/>
          </a:bodyPr>
          <a:lstStyle/>
          <a:p>
            <a:pPr algn="ctr"/>
            <a:r>
              <a:rPr lang="en-US" sz="3200" b="1" dirty="0" smtClean="0"/>
              <a:t>Personal “</a:t>
            </a:r>
            <a:r>
              <a:rPr lang="en-US" sz="3200" b="1" dirty="0" err="1"/>
              <a:t>Omics</a:t>
            </a:r>
            <a:r>
              <a:rPr lang="en-US" sz="3200" b="1" dirty="0"/>
              <a:t>” Profiling </a:t>
            </a:r>
            <a:r>
              <a:rPr lang="en-US" sz="3200" b="1" dirty="0" smtClean="0"/>
              <a:t>(POP</a:t>
            </a:r>
            <a:r>
              <a:rPr lang="en-US" sz="3200" b="1" dirty="0"/>
              <a:t>)</a:t>
            </a:r>
          </a:p>
        </p:txBody>
      </p:sp>
      <p:sp>
        <p:nvSpPr>
          <p:cNvPr id="32791" name="TextBox 23"/>
          <p:cNvSpPr txBox="1">
            <a:spLocks noChangeArrowheads="1"/>
          </p:cNvSpPr>
          <p:nvPr/>
        </p:nvSpPr>
        <p:spPr bwMode="auto">
          <a:xfrm>
            <a:off x="3028950" y="3897313"/>
            <a:ext cx="3440112" cy="369887"/>
          </a:xfrm>
          <a:prstGeom prst="rect">
            <a:avLst/>
          </a:prstGeom>
          <a:noFill/>
          <a:ln w="9525">
            <a:noFill/>
            <a:miter lim="800000"/>
            <a:headEnd/>
            <a:tailEnd/>
          </a:ln>
        </p:spPr>
        <p:txBody>
          <a:bodyPr anchor="ctr">
            <a:prstTxWarp prst="textNoShape">
              <a:avLst/>
            </a:prstTxWarp>
            <a:spAutoFit/>
          </a:bodyPr>
          <a:lstStyle/>
          <a:p>
            <a:pPr algn="ctr"/>
            <a:r>
              <a:rPr lang="en-US" dirty="0"/>
              <a:t>Cytokines</a:t>
            </a:r>
          </a:p>
        </p:txBody>
      </p:sp>
      <p:cxnSp>
        <p:nvCxnSpPr>
          <p:cNvPr id="27" name="Straight Arrow Connector 26"/>
          <p:cNvCxnSpPr/>
          <p:nvPr/>
        </p:nvCxnSpPr>
        <p:spPr>
          <a:xfrm flipV="1">
            <a:off x="6602412" y="3822700"/>
            <a:ext cx="727075" cy="2159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85987" y="3867150"/>
            <a:ext cx="827088" cy="171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943350" y="1600200"/>
            <a:ext cx="1741733" cy="461665"/>
          </a:xfrm>
          <a:prstGeom prst="rect">
            <a:avLst/>
          </a:prstGeom>
        </p:spPr>
        <p:txBody>
          <a:bodyPr wrap="none">
            <a:spAutoFit/>
          </a:bodyPr>
          <a:lstStyle/>
          <a:p>
            <a:pPr algn="ctr"/>
            <a:r>
              <a:rPr lang="en-US" dirty="0" err="1"/>
              <a:t>Epigenome</a:t>
            </a:r>
            <a:endParaRPr lang="en-US" dirty="0"/>
          </a:p>
        </p:txBody>
      </p:sp>
      <p:cxnSp>
        <p:nvCxnSpPr>
          <p:cNvPr id="28" name="Straight Arrow Connector 27"/>
          <p:cNvCxnSpPr/>
          <p:nvPr/>
        </p:nvCxnSpPr>
        <p:spPr>
          <a:xfrm>
            <a:off x="6781800" y="1981200"/>
            <a:ext cx="609600" cy="3365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262187" y="2752725"/>
            <a:ext cx="293687" cy="66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49"/>
          <p:cNvSpPr txBox="1">
            <a:spLocks noChangeArrowheads="1"/>
          </p:cNvSpPr>
          <p:nvPr/>
        </p:nvSpPr>
        <p:spPr bwMode="auto">
          <a:xfrm>
            <a:off x="7391400" y="3386078"/>
            <a:ext cx="1757363" cy="2862322"/>
          </a:xfrm>
          <a:prstGeom prst="rect">
            <a:avLst/>
          </a:prstGeom>
          <a:noFill/>
          <a:ln w="9525">
            <a:noFill/>
            <a:miter lim="800000"/>
            <a:headEnd/>
            <a:tailEnd/>
          </a:ln>
        </p:spPr>
        <p:txBody>
          <a:bodyPr anchor="ctr">
            <a:prstTxWarp prst="textNoShape">
              <a:avLst/>
            </a:prstTxWarp>
            <a:spAutoFit/>
          </a:bodyPr>
          <a:lstStyle/>
          <a:p>
            <a:pPr algn="ctr"/>
            <a:r>
              <a:rPr lang="en-US" b="1" dirty="0" smtClean="0">
                <a:solidFill>
                  <a:schemeClr val="tx1">
                    <a:lumMod val="95000"/>
                    <a:lumOff val="5000"/>
                  </a:schemeClr>
                </a:solidFill>
              </a:rPr>
              <a:t>Initially</a:t>
            </a:r>
            <a:r>
              <a:rPr lang="en-US" b="1" dirty="0" smtClean="0">
                <a:solidFill>
                  <a:srgbClr val="FF0000"/>
                </a:solidFill>
              </a:rPr>
              <a:t> 40K Molecules/Measure-</a:t>
            </a:r>
            <a:r>
              <a:rPr lang="en-US" b="1" dirty="0" err="1" smtClean="0">
                <a:solidFill>
                  <a:srgbClr val="FF0000"/>
                </a:solidFill>
              </a:rPr>
              <a:t>ments</a:t>
            </a:r>
            <a:endParaRPr lang="en-US" b="1" dirty="0" smtClean="0">
              <a:solidFill>
                <a:srgbClr val="FF0000"/>
              </a:solidFill>
            </a:endParaRPr>
          </a:p>
          <a:p>
            <a:pPr algn="ctr"/>
            <a:endParaRPr lang="en-US" sz="1200" b="1" dirty="0">
              <a:solidFill>
                <a:srgbClr val="FF0000"/>
              </a:solidFill>
            </a:endParaRPr>
          </a:p>
          <a:p>
            <a:pPr algn="ctr"/>
            <a:r>
              <a:rPr lang="en-US" b="1" dirty="0" smtClean="0">
                <a:solidFill>
                  <a:srgbClr val="FF0000"/>
                </a:solidFill>
              </a:rPr>
              <a:t>Now Billions!</a:t>
            </a:r>
            <a:endParaRPr lang="en-US" b="1" dirty="0">
              <a:solidFill>
                <a:srgbClr val="FF0000"/>
              </a:solidFill>
            </a:endParaRPr>
          </a:p>
        </p:txBody>
      </p:sp>
    </p:spTree>
    <p:extLst>
      <p:ext uri="{BB962C8B-B14F-4D97-AF65-F5344CB8AC3E}">
        <p14:creationId xmlns:p14="http://schemas.microsoft.com/office/powerpoint/2010/main" val="37370216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5" y="1046799"/>
            <a:ext cx="8154522" cy="2991801"/>
          </a:xfrm>
          <a:prstGeom prst="rect">
            <a:avLst/>
          </a:prstGeom>
        </p:spPr>
      </p:pic>
      <p:pic>
        <p:nvPicPr>
          <p:cNvPr id="6" name="Picture 5" descr="Imag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733800"/>
            <a:ext cx="8137128" cy="2973680"/>
          </a:xfrm>
          <a:prstGeom prst="snip2DiagRect">
            <a:avLst/>
          </a:prstGeom>
        </p:spPr>
      </p:pic>
      <p:sp>
        <p:nvSpPr>
          <p:cNvPr id="9" name="Rectangle 8"/>
          <p:cNvSpPr/>
          <p:nvPr/>
        </p:nvSpPr>
        <p:spPr>
          <a:xfrm>
            <a:off x="7772400" y="2895600"/>
            <a:ext cx="1050528"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001000" y="2665482"/>
            <a:ext cx="580407" cy="3063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12"/>
          <p:cNvSpPr/>
          <p:nvPr/>
        </p:nvSpPr>
        <p:spPr>
          <a:xfrm>
            <a:off x="8154524" y="2130425"/>
            <a:ext cx="496528" cy="495332"/>
          </a:xfrm>
          <a:prstGeom prst="parallelogram">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iagonal Stripe 13"/>
          <p:cNvSpPr/>
          <p:nvPr/>
        </p:nvSpPr>
        <p:spPr>
          <a:xfrm>
            <a:off x="685800" y="4630881"/>
            <a:ext cx="832431" cy="1007919"/>
          </a:xfrm>
          <a:prstGeom prst="diagStrip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685800" y="3886200"/>
            <a:ext cx="756042" cy="101203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7"/>
          <p:cNvSpPr txBox="1">
            <a:spLocks noChangeArrowheads="1"/>
          </p:cNvSpPr>
          <p:nvPr/>
        </p:nvSpPr>
        <p:spPr bwMode="auto">
          <a:xfrm>
            <a:off x="228600" y="0"/>
            <a:ext cx="8763000" cy="1077218"/>
          </a:xfrm>
          <a:prstGeom prst="rect">
            <a:avLst/>
          </a:prstGeom>
          <a:noFill/>
          <a:ln w="9525">
            <a:noFill/>
            <a:miter lim="800000"/>
            <a:headEnd/>
            <a:tailEnd/>
          </a:ln>
        </p:spPr>
        <p:txBody>
          <a:bodyPr wrap="square" anchor="ctr">
            <a:prstTxWarp prst="textNoShape">
              <a:avLst/>
            </a:prstTxWarp>
            <a:spAutoFit/>
          </a:bodyPr>
          <a:lstStyle/>
          <a:p>
            <a:pPr algn="ctr"/>
            <a:r>
              <a:rPr lang="en-US" sz="3200" b="1" dirty="0" smtClean="0"/>
              <a:t>Personal </a:t>
            </a:r>
            <a:r>
              <a:rPr lang="en-US" sz="3200" b="1" dirty="0" err="1" smtClean="0"/>
              <a:t>Omics</a:t>
            </a:r>
            <a:r>
              <a:rPr lang="en-US" sz="3200" b="1" dirty="0" smtClean="0"/>
              <a:t> Profile</a:t>
            </a:r>
          </a:p>
          <a:p>
            <a:pPr algn="ctr"/>
            <a:r>
              <a:rPr lang="en-US" sz="3200" b="1" dirty="0" smtClean="0"/>
              <a:t>39 months; 62 </a:t>
            </a:r>
            <a:r>
              <a:rPr lang="en-US" sz="3200" b="1" dirty="0" err="1" smtClean="0"/>
              <a:t>Timepoints</a:t>
            </a:r>
            <a:r>
              <a:rPr lang="en-US" sz="3200" b="1" dirty="0" smtClean="0"/>
              <a:t>; 6 Viral Infections</a:t>
            </a:r>
            <a:endParaRPr lang="en-US" sz="3200" b="1" dirty="0"/>
          </a:p>
        </p:txBody>
      </p:sp>
      <p:sp>
        <p:nvSpPr>
          <p:cNvPr id="4" name="Rectangle 3"/>
          <p:cNvSpPr/>
          <p:nvPr/>
        </p:nvSpPr>
        <p:spPr>
          <a:xfrm>
            <a:off x="7620000" y="3119735"/>
            <a:ext cx="274434" cy="461665"/>
          </a:xfrm>
          <a:prstGeom prst="rect">
            <a:avLst/>
          </a:prstGeom>
        </p:spPr>
        <p:txBody>
          <a:bodyPr wrap="none">
            <a:spAutoFit/>
          </a:bodyPr>
          <a:lstStyle/>
          <a:p>
            <a:r>
              <a:rPr lang="en-US" b="1" dirty="0"/>
              <a:t>/</a:t>
            </a:r>
            <a:endParaRPr lang="en-US" dirty="0"/>
          </a:p>
        </p:txBody>
      </p:sp>
      <p:sp>
        <p:nvSpPr>
          <p:cNvPr id="15" name="Rectangle 14"/>
          <p:cNvSpPr/>
          <p:nvPr/>
        </p:nvSpPr>
        <p:spPr>
          <a:xfrm flipH="1">
            <a:off x="533400" y="5715000"/>
            <a:ext cx="381000" cy="461665"/>
          </a:xfrm>
          <a:prstGeom prst="rect">
            <a:avLst/>
          </a:prstGeom>
        </p:spPr>
        <p:txBody>
          <a:bodyPr wrap="square">
            <a:spAutoFit/>
          </a:bodyPr>
          <a:lstStyle/>
          <a:p>
            <a:r>
              <a:rPr lang="en-US" b="1" dirty="0"/>
              <a:t>/</a:t>
            </a:r>
            <a:endParaRPr lang="en-US" dirty="0"/>
          </a:p>
        </p:txBody>
      </p:sp>
      <p:sp>
        <p:nvSpPr>
          <p:cNvPr id="7" name="Rectangle 6"/>
          <p:cNvSpPr/>
          <p:nvPr/>
        </p:nvSpPr>
        <p:spPr>
          <a:xfrm>
            <a:off x="6324600" y="6457890"/>
            <a:ext cx="2736321" cy="400110"/>
          </a:xfrm>
          <a:prstGeom prst="rect">
            <a:avLst/>
          </a:prstGeom>
        </p:spPr>
        <p:txBody>
          <a:bodyPr wrap="none">
            <a:spAutoFit/>
          </a:bodyPr>
          <a:lstStyle/>
          <a:p>
            <a:r>
              <a:rPr lang="en-US" sz="2000" dirty="0" smtClean="0"/>
              <a:t>Chen et al., Cell 2012</a:t>
            </a:r>
            <a:endParaRPr lang="en-US" sz="2000" dirty="0"/>
          </a:p>
        </p:txBody>
      </p:sp>
      <p:pic>
        <p:nvPicPr>
          <p:cNvPr id="17" name="Picture 6" descr="snyder_02"/>
          <p:cNvPicPr>
            <a:picLocks noChangeAspect="1" noChangeArrowheads="1"/>
          </p:cNvPicPr>
          <p:nvPr/>
        </p:nvPicPr>
        <p:blipFill>
          <a:blip r:embed="rId4"/>
          <a:srcRect b="12195"/>
          <a:stretch>
            <a:fillRect/>
          </a:stretch>
        </p:blipFill>
        <p:spPr bwMode="auto">
          <a:xfrm>
            <a:off x="7620000" y="5029200"/>
            <a:ext cx="1066800" cy="1357504"/>
          </a:xfrm>
          <a:prstGeom prst="rect">
            <a:avLst/>
          </a:prstGeom>
          <a:noFill/>
          <a:ln w="9525">
            <a:noFill/>
            <a:miter lim="800000"/>
            <a:headEnd/>
            <a:tailEnd/>
          </a:ln>
        </p:spPr>
      </p:pic>
    </p:spTree>
    <p:extLst>
      <p:ext uri="{BB962C8B-B14F-4D97-AF65-F5344CB8AC3E}">
        <p14:creationId xmlns:p14="http://schemas.microsoft.com/office/powerpoint/2010/main" val="18560569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normAutofit fontScale="90000"/>
          </a:bodyPr>
          <a:lstStyle/>
          <a:p>
            <a:r>
              <a:rPr lang="en-US" b="1" dirty="0" smtClean="0"/>
              <a:t>Accurate Genome Sequencing</a:t>
            </a:r>
            <a:endParaRPr lang="en-US" b="1" dirty="0"/>
          </a:p>
        </p:txBody>
      </p:sp>
      <p:sp>
        <p:nvSpPr>
          <p:cNvPr id="4" name="Rectangle 3"/>
          <p:cNvSpPr/>
          <p:nvPr/>
        </p:nvSpPr>
        <p:spPr>
          <a:xfrm>
            <a:off x="762000" y="5105400"/>
            <a:ext cx="7772400" cy="1384995"/>
          </a:xfrm>
          <a:prstGeom prst="rect">
            <a:avLst/>
          </a:prstGeom>
        </p:spPr>
        <p:txBody>
          <a:bodyPr wrap="square">
            <a:spAutoFit/>
          </a:bodyPr>
          <a:lstStyle/>
          <a:p>
            <a:pPr algn="ctr"/>
            <a:r>
              <a:rPr lang="en-US" sz="2800" b="1" dirty="0" smtClean="0"/>
              <a:t>3.3 M Hi conf. </a:t>
            </a:r>
            <a:r>
              <a:rPr lang="en-US" sz="2800" b="1" dirty="0" err="1" smtClean="0"/>
              <a:t>SNVs</a:t>
            </a:r>
            <a:r>
              <a:rPr lang="en-US" sz="2800" b="1" dirty="0" smtClean="0"/>
              <a:t>, 217K </a:t>
            </a:r>
            <a:r>
              <a:rPr lang="en-US" sz="2800" b="1" dirty="0" err="1" smtClean="0"/>
              <a:t>Indels</a:t>
            </a:r>
            <a:r>
              <a:rPr lang="en-US" sz="2800" b="1" dirty="0" smtClean="0"/>
              <a:t> and 3K </a:t>
            </a:r>
            <a:r>
              <a:rPr lang="en-US" sz="2800" b="1" dirty="0" err="1" smtClean="0"/>
              <a:t>SVs</a:t>
            </a:r>
            <a:endParaRPr lang="en-US" sz="2800" b="1" dirty="0" smtClean="0"/>
          </a:p>
          <a:p>
            <a:pPr algn="ctr"/>
            <a:r>
              <a:rPr lang="en-US" sz="2800" b="1" dirty="0" smtClean="0"/>
              <a:t>2 or more Platforms</a:t>
            </a:r>
          </a:p>
          <a:p>
            <a:pPr algn="ctr"/>
            <a:r>
              <a:rPr lang="en-US" sz="2800" b="1" dirty="0" smtClean="0"/>
              <a:t>(Plus low confidence)</a:t>
            </a:r>
            <a:endParaRPr lang="en-US" sz="2800" dirty="0"/>
          </a:p>
        </p:txBody>
      </p:sp>
      <p:sp>
        <p:nvSpPr>
          <p:cNvPr id="5" name="Rectangle 2"/>
          <p:cNvSpPr txBox="1">
            <a:spLocks noChangeArrowheads="1"/>
          </p:cNvSpPr>
          <p:nvPr/>
        </p:nvSpPr>
        <p:spPr bwMode="auto">
          <a:xfrm>
            <a:off x="609600" y="1295400"/>
            <a:ext cx="7315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3888" lvl="0" indent="-342900">
              <a:spcBef>
                <a:spcPct val="20000"/>
              </a:spcBef>
            </a:pPr>
            <a:r>
              <a:rPr lang="en-US" b="1" dirty="0" smtClean="0"/>
              <a:t>Whole Genome Sequencing</a:t>
            </a:r>
          </a:p>
          <a:p>
            <a:pPr marL="623888" lvl="0" indent="-342900">
              <a:spcBef>
                <a:spcPct val="20000"/>
              </a:spcBef>
              <a:buFontTx/>
              <a:buChar cha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Complete Genomics: 35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b</a:t>
            </a:r>
            <a:r>
              <a:rPr kumimoji="0" lang="en-US" sz="2400" b="0" i="0" u="none" strike="noStrike" kern="0" cap="none" spc="0" normalizeH="0" baseline="0" noProof="0" dirty="0" smtClean="0">
                <a:ln>
                  <a:noFill/>
                </a:ln>
                <a:solidFill>
                  <a:schemeClr val="tx1"/>
                </a:solidFill>
                <a:effectLst/>
                <a:uLnTx/>
                <a:uFillTx/>
                <a:latin typeface="+mn-lt"/>
                <a:ea typeface="+mn-ea"/>
                <a:cs typeface="+mn-cs"/>
              </a:rPr>
              <a:t> paired ends (150X)</a:t>
            </a:r>
          </a:p>
          <a:p>
            <a:pPr marL="623888"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err="1" smtClean="0">
                <a:ln>
                  <a:noFill/>
                </a:ln>
                <a:solidFill>
                  <a:schemeClr val="tx1"/>
                </a:solidFill>
                <a:effectLst/>
                <a:uLnTx/>
                <a:uFillTx/>
                <a:latin typeface="+mn-lt"/>
                <a:ea typeface="+mn-ea"/>
                <a:cs typeface="+mn-cs"/>
              </a:rPr>
              <a:t>Illumina</a:t>
            </a:r>
            <a:r>
              <a:rPr kumimoji="0" lang="en-US" sz="2400" b="0" i="0" u="none" strike="noStrike" kern="0" cap="none" spc="0" normalizeH="0" baseline="0" noProof="0" dirty="0" smtClean="0">
                <a:ln>
                  <a:noFill/>
                </a:ln>
                <a:solidFill>
                  <a:schemeClr val="tx1"/>
                </a:solidFill>
                <a:effectLst/>
                <a:uLnTx/>
                <a:uFillTx/>
                <a:latin typeface="+mn-lt"/>
                <a:ea typeface="+mn-ea"/>
                <a:cs typeface="+mn-cs"/>
              </a:rPr>
              <a:t>: 100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b</a:t>
            </a:r>
            <a:r>
              <a:rPr kumimoji="0" lang="en-US" sz="2400" b="0" i="0" u="none" strike="noStrike" kern="0" cap="none" spc="0" normalizeH="0" baseline="0" noProof="0" dirty="0" smtClean="0">
                <a:ln>
                  <a:noFill/>
                </a:ln>
                <a:solidFill>
                  <a:schemeClr val="tx1"/>
                </a:solidFill>
                <a:effectLst/>
                <a:uLnTx/>
                <a:uFillTx/>
                <a:latin typeface="+mn-lt"/>
                <a:ea typeface="+mn-ea"/>
                <a:cs typeface="+mn-cs"/>
              </a:rPr>
              <a:t> paired ends (120X) </a:t>
            </a:r>
          </a:p>
          <a:p>
            <a:pPr marL="623888" marR="0" lvl="0" indent="-342900" algn="l" defTabSz="914400" rtl="0" eaLnBrk="0" fontAlgn="base" latinLnBrk="0" hangingPunct="0">
              <a:lnSpc>
                <a:spcPct val="100000"/>
              </a:lnSpc>
              <a:spcBef>
                <a:spcPct val="20000"/>
              </a:spcBef>
              <a:spcAft>
                <a:spcPct val="0"/>
              </a:spcAft>
              <a:buClrTx/>
              <a:buSzTx/>
              <a:buFontTx/>
              <a:buChar char="•"/>
              <a:tabLst/>
              <a:defRPr/>
            </a:pPr>
            <a:endParaRPr lang="en-US" kern="0" dirty="0" smtClean="0">
              <a:latin typeface="+mn-lt"/>
              <a:ea typeface="+mn-ea"/>
              <a:cs typeface="+mn-cs"/>
            </a:endParaRPr>
          </a:p>
          <a:p>
            <a:pPr marL="623888" lvl="0" indent="-342900">
              <a:spcBef>
                <a:spcPct val="20000"/>
              </a:spcBef>
            </a:pPr>
            <a:r>
              <a:rPr lang="en-US" b="1" dirty="0" err="1" smtClean="0"/>
              <a:t>Exome</a:t>
            </a:r>
            <a:r>
              <a:rPr lang="en-US" b="1" dirty="0" smtClean="0"/>
              <a:t> Sequencing</a:t>
            </a:r>
          </a:p>
          <a:p>
            <a:pPr marL="623888" lvl="0" indent="-342900">
              <a:spcBef>
                <a:spcPct val="20000"/>
              </a:spcBef>
              <a:buFontTx/>
              <a:buChar char="•"/>
            </a:pPr>
            <a:r>
              <a:rPr lang="en-US" kern="0" dirty="0" err="1" smtClean="0"/>
              <a:t>Nimblegen</a:t>
            </a:r>
            <a:endParaRPr lang="en-US" kern="0" dirty="0" smtClean="0"/>
          </a:p>
          <a:p>
            <a:pPr marL="623888" lvl="0" indent="-342900">
              <a:spcBef>
                <a:spcPct val="20000"/>
              </a:spcBef>
              <a:buFontTx/>
              <a:buChar char="•"/>
            </a:pPr>
            <a:r>
              <a:rPr lang="en-US" kern="0" dirty="0" err="1" smtClean="0"/>
              <a:t>Illumina</a:t>
            </a:r>
            <a:endParaRPr lang="en-US" kern="0" dirty="0" smtClean="0"/>
          </a:p>
          <a:p>
            <a:pPr marL="623888" lvl="0" indent="-342900">
              <a:spcBef>
                <a:spcPct val="20000"/>
              </a:spcBef>
              <a:buFontTx/>
              <a:buChar char="•"/>
            </a:pPr>
            <a:r>
              <a:rPr lang="en-US" kern="0" dirty="0" err="1" smtClean="0"/>
              <a:t>Aglilent</a:t>
            </a:r>
            <a:endParaRPr lang="en-US" kern="0" dirty="0" smtClean="0"/>
          </a:p>
          <a:p>
            <a:pPr marL="623888"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3" name="Oval 12"/>
          <p:cNvSpPr>
            <a:spLocks noChangeAspect="1"/>
          </p:cNvSpPr>
          <p:nvPr/>
        </p:nvSpPr>
        <p:spPr>
          <a:xfrm>
            <a:off x="6396038" y="2814638"/>
            <a:ext cx="2214562" cy="2215958"/>
          </a:xfrm>
          <a:prstGeom prst="ellipse">
            <a:avLst/>
          </a:prstGeom>
          <a:solidFill>
            <a:srgbClr val="CCFFCC"/>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solidFill>
                <a:schemeClr val="accent4"/>
              </a:solidFill>
            </a:endParaRPr>
          </a:p>
        </p:txBody>
      </p:sp>
      <p:sp>
        <p:nvSpPr>
          <p:cNvPr id="14" name="Oval 13"/>
          <p:cNvSpPr>
            <a:spLocks noChangeAspect="1"/>
          </p:cNvSpPr>
          <p:nvPr/>
        </p:nvSpPr>
        <p:spPr>
          <a:xfrm>
            <a:off x="5564276" y="2743200"/>
            <a:ext cx="2365287" cy="2339562"/>
          </a:xfrm>
          <a:prstGeom prst="ellipse">
            <a:avLst/>
          </a:prstGeom>
          <a:solidFill>
            <a:srgbClr val="FFFB8F">
              <a:alpha val="50000"/>
            </a:srgb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solidFill>
                <a:srgbClr val="E2E2E2"/>
              </a:solidFill>
            </a:endParaRPr>
          </a:p>
        </p:txBody>
      </p:sp>
      <p:sp>
        <p:nvSpPr>
          <p:cNvPr id="15" name="TextBox 12"/>
          <p:cNvSpPr txBox="1">
            <a:spLocks noChangeArrowheads="1"/>
          </p:cNvSpPr>
          <p:nvPr/>
        </p:nvSpPr>
        <p:spPr bwMode="auto">
          <a:xfrm>
            <a:off x="6594475" y="3581400"/>
            <a:ext cx="896938" cy="708025"/>
          </a:xfrm>
          <a:prstGeom prst="rect">
            <a:avLst/>
          </a:prstGeom>
          <a:noFill/>
          <a:ln w="9525">
            <a:noFill/>
            <a:miter lim="800000"/>
            <a:headEnd/>
            <a:tailEnd/>
          </a:ln>
        </p:spPr>
        <p:txBody>
          <a:bodyPr wrap="none">
            <a:prstTxWarp prst="textNoShape">
              <a:avLst/>
            </a:prstTxWarp>
            <a:spAutoFit/>
          </a:bodyPr>
          <a:lstStyle/>
          <a:p>
            <a:pPr algn="ctr"/>
            <a:r>
              <a:rPr lang="en-US" sz="2000" b="1"/>
              <a:t>3.30M</a:t>
            </a:r>
          </a:p>
          <a:p>
            <a:pPr algn="ctr"/>
            <a:r>
              <a:rPr lang="en-US" sz="2000" b="1"/>
              <a:t>89%</a:t>
            </a:r>
          </a:p>
        </p:txBody>
      </p:sp>
      <p:sp>
        <p:nvSpPr>
          <p:cNvPr id="16" name="TextBox 13"/>
          <p:cNvSpPr txBox="1">
            <a:spLocks noChangeArrowheads="1"/>
          </p:cNvSpPr>
          <p:nvPr/>
        </p:nvSpPr>
        <p:spPr bwMode="auto">
          <a:xfrm>
            <a:off x="7902575" y="3581400"/>
            <a:ext cx="784225" cy="708025"/>
          </a:xfrm>
          <a:prstGeom prst="rect">
            <a:avLst/>
          </a:prstGeom>
          <a:noFill/>
          <a:ln w="9525">
            <a:noFill/>
            <a:miter lim="800000"/>
            <a:headEnd/>
            <a:tailEnd/>
          </a:ln>
        </p:spPr>
        <p:txBody>
          <a:bodyPr wrap="none">
            <a:prstTxWarp prst="textNoShape">
              <a:avLst/>
            </a:prstTxWarp>
            <a:spAutoFit/>
          </a:bodyPr>
          <a:lstStyle/>
          <a:p>
            <a:pPr algn="ctr"/>
            <a:r>
              <a:rPr lang="en-US" sz="2000"/>
              <a:t>100K</a:t>
            </a:r>
          </a:p>
          <a:p>
            <a:pPr algn="ctr"/>
            <a:r>
              <a:rPr lang="en-US" sz="2000"/>
              <a:t>2%</a:t>
            </a:r>
          </a:p>
        </p:txBody>
      </p:sp>
      <p:sp>
        <p:nvSpPr>
          <p:cNvPr id="17" name="TextBox 14"/>
          <p:cNvSpPr txBox="1">
            <a:spLocks noChangeArrowheads="1"/>
          </p:cNvSpPr>
          <p:nvPr/>
        </p:nvSpPr>
        <p:spPr bwMode="auto">
          <a:xfrm>
            <a:off x="5638800" y="3581400"/>
            <a:ext cx="784225" cy="708025"/>
          </a:xfrm>
          <a:prstGeom prst="rect">
            <a:avLst/>
          </a:prstGeom>
          <a:noFill/>
          <a:ln w="9525">
            <a:noFill/>
            <a:miter lim="800000"/>
            <a:headEnd/>
            <a:tailEnd/>
          </a:ln>
        </p:spPr>
        <p:txBody>
          <a:bodyPr wrap="none">
            <a:prstTxWarp prst="textNoShape">
              <a:avLst/>
            </a:prstTxWarp>
            <a:spAutoFit/>
          </a:bodyPr>
          <a:lstStyle/>
          <a:p>
            <a:pPr algn="ctr"/>
            <a:r>
              <a:rPr lang="en-US" sz="2000" dirty="0"/>
              <a:t>345K</a:t>
            </a:r>
          </a:p>
          <a:p>
            <a:pPr algn="ctr"/>
            <a:r>
              <a:rPr lang="en-US" sz="2000" dirty="0"/>
              <a:t>9%</a:t>
            </a:r>
          </a:p>
        </p:txBody>
      </p:sp>
      <p:sp>
        <p:nvSpPr>
          <p:cNvPr id="18" name="Rectangle 6"/>
          <p:cNvSpPr>
            <a:spLocks/>
          </p:cNvSpPr>
          <p:nvPr/>
        </p:nvSpPr>
        <p:spPr bwMode="auto">
          <a:xfrm>
            <a:off x="8382001" y="2754868"/>
            <a:ext cx="1219200" cy="369332"/>
          </a:xfrm>
          <a:prstGeom prst="rect">
            <a:avLst/>
          </a:prstGeom>
          <a:noFill/>
          <a:ln w="12700">
            <a:noFill/>
            <a:miter lim="800000"/>
            <a:headEnd/>
            <a:tailEnd/>
          </a:ln>
        </p:spPr>
        <p:txBody>
          <a:bodyPr wrap="square" lIns="0" tIns="0" rIns="0" bIns="0" anchor="ctr">
            <a:prstTxWarp prst="textNoShape">
              <a:avLst/>
            </a:prstTxWarp>
            <a:spAutoFit/>
          </a:bodyPr>
          <a:lstStyle/>
          <a:p>
            <a:r>
              <a:rPr lang="en-US" b="1" dirty="0" smtClean="0">
                <a:ea typeface="Palatino" charset="0"/>
                <a:cs typeface="Palatino" charset="0"/>
              </a:rPr>
              <a:t>CG</a:t>
            </a:r>
            <a:endParaRPr lang="en-US" b="1" dirty="0">
              <a:ea typeface="Palatino" charset="0"/>
              <a:cs typeface="Palatino" charset="0"/>
            </a:endParaRPr>
          </a:p>
        </p:txBody>
      </p:sp>
      <p:sp>
        <p:nvSpPr>
          <p:cNvPr id="19" name="Rectangle 7"/>
          <p:cNvSpPr>
            <a:spLocks/>
          </p:cNvSpPr>
          <p:nvPr/>
        </p:nvSpPr>
        <p:spPr bwMode="auto">
          <a:xfrm>
            <a:off x="4703763" y="2754312"/>
            <a:ext cx="1163637" cy="369888"/>
          </a:xfrm>
          <a:prstGeom prst="rect">
            <a:avLst/>
          </a:prstGeom>
          <a:noFill/>
          <a:ln w="12700">
            <a:noFill/>
            <a:miter lim="800000"/>
            <a:headEnd/>
            <a:tailEnd/>
          </a:ln>
        </p:spPr>
        <p:txBody>
          <a:bodyPr wrap="none" lIns="0" tIns="0" rIns="0" bIns="0" anchor="ctr">
            <a:prstTxWarp prst="textNoShape">
              <a:avLst/>
            </a:prstTxWarp>
            <a:spAutoFit/>
          </a:bodyPr>
          <a:lstStyle/>
          <a:p>
            <a:r>
              <a:rPr lang="en-US" b="1" dirty="0" err="1">
                <a:ea typeface="Palatino" charset="0"/>
                <a:cs typeface="Palatino" charset="0"/>
              </a:rPr>
              <a:t>Illumina</a:t>
            </a:r>
            <a:endParaRPr lang="en-US" b="1" dirty="0">
              <a:ea typeface="Palatino" charset="0"/>
              <a:cs typeface="Palatino" charset="0"/>
            </a:endParaRPr>
          </a:p>
        </p:txBody>
      </p:sp>
    </p:spTree>
    <p:extLst>
      <p:ext uri="{BB962C8B-B14F-4D97-AF65-F5344CB8AC3E}">
        <p14:creationId xmlns:p14="http://schemas.microsoft.com/office/powerpoint/2010/main" val="22590462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3139441"/>
            <a:ext cx="8496300" cy="685800"/>
            <a:chOff x="339725" y="4343400"/>
            <a:chExt cx="8496300" cy="838200"/>
          </a:xfrm>
        </p:grpSpPr>
        <p:sp>
          <p:nvSpPr>
            <p:cNvPr id="5124" name="Rectangle 4"/>
            <p:cNvSpPr>
              <a:spLocks/>
            </p:cNvSpPr>
            <p:nvPr/>
          </p:nvSpPr>
          <p:spPr bwMode="auto">
            <a:xfrm>
              <a:off x="339725" y="4343400"/>
              <a:ext cx="8496300" cy="366713"/>
            </a:xfrm>
            <a:prstGeom prst="rect">
              <a:avLst/>
            </a:prstGeom>
            <a:solidFill>
              <a:srgbClr val="D8D8D8"/>
            </a:solidFill>
            <a:ln w="9525" cap="flat">
              <a:solidFill>
                <a:srgbClr val="8F9E95"/>
              </a:solidFill>
              <a:prstDash val="solid"/>
              <a:round/>
              <a:headEnd type="none" w="med" len="med"/>
              <a:tailEnd type="none" w="med" len="med"/>
            </a:ln>
          </p:spPr>
          <p:txBody>
            <a:bodyPr lIns="0" tIns="0" rIns="0" bIns="0"/>
            <a:lstStyle/>
            <a:p>
              <a:endParaRPr lang="en-US"/>
            </a:p>
          </p:txBody>
        </p:sp>
        <p:sp>
          <p:nvSpPr>
            <p:cNvPr id="5125" name="Rectangle 5"/>
            <p:cNvSpPr>
              <a:spLocks/>
            </p:cNvSpPr>
            <p:nvPr/>
          </p:nvSpPr>
          <p:spPr bwMode="auto">
            <a:xfrm>
              <a:off x="339725" y="4814888"/>
              <a:ext cx="8496300" cy="366712"/>
            </a:xfrm>
            <a:prstGeom prst="rect">
              <a:avLst/>
            </a:prstGeom>
            <a:solidFill>
              <a:srgbClr val="D8D8D8"/>
            </a:solidFill>
            <a:ln w="9525" cap="flat">
              <a:solidFill>
                <a:srgbClr val="8F9E95"/>
              </a:solidFill>
              <a:prstDash val="solid"/>
              <a:round/>
              <a:headEnd type="none" w="med" len="med"/>
              <a:tailEnd type="none" w="med" len="med"/>
            </a:ln>
          </p:spPr>
          <p:txBody>
            <a:bodyPr lIns="0" tIns="0" rIns="0" bIns="0"/>
            <a:lstStyle/>
            <a:p>
              <a:endParaRPr lang="en-US"/>
            </a:p>
          </p:txBody>
        </p:sp>
        <p:sp>
          <p:nvSpPr>
            <p:cNvPr id="5126" name="Rectangle 6"/>
            <p:cNvSpPr>
              <a:spLocks/>
            </p:cNvSpPr>
            <p:nvPr/>
          </p:nvSpPr>
          <p:spPr bwMode="auto">
            <a:xfrm>
              <a:off x="2554288" y="4343400"/>
              <a:ext cx="263525" cy="366713"/>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27" name="Rectangle 7"/>
            <p:cNvSpPr>
              <a:spLocks/>
            </p:cNvSpPr>
            <p:nvPr/>
          </p:nvSpPr>
          <p:spPr bwMode="auto">
            <a:xfrm>
              <a:off x="1755775" y="4343400"/>
              <a:ext cx="263525" cy="366713"/>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28" name="Rectangle 8"/>
            <p:cNvSpPr>
              <a:spLocks/>
            </p:cNvSpPr>
            <p:nvPr/>
          </p:nvSpPr>
          <p:spPr bwMode="auto">
            <a:xfrm>
              <a:off x="825500" y="4343400"/>
              <a:ext cx="263525" cy="366713"/>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29" name="Rectangle 9"/>
            <p:cNvSpPr>
              <a:spLocks/>
            </p:cNvSpPr>
            <p:nvPr/>
          </p:nvSpPr>
          <p:spPr bwMode="auto">
            <a:xfrm>
              <a:off x="1755775" y="4814888"/>
              <a:ext cx="263525" cy="366712"/>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0" name="Rectangle 10"/>
            <p:cNvSpPr>
              <a:spLocks/>
            </p:cNvSpPr>
            <p:nvPr/>
          </p:nvSpPr>
          <p:spPr bwMode="auto">
            <a:xfrm>
              <a:off x="825500" y="4814888"/>
              <a:ext cx="263525" cy="366712"/>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1" name="Rectangle 11"/>
            <p:cNvSpPr>
              <a:spLocks/>
            </p:cNvSpPr>
            <p:nvPr/>
          </p:nvSpPr>
          <p:spPr bwMode="auto">
            <a:xfrm>
              <a:off x="2554288" y="4814888"/>
              <a:ext cx="263525" cy="366712"/>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2" name="Rectangle 12"/>
            <p:cNvSpPr>
              <a:spLocks/>
            </p:cNvSpPr>
            <p:nvPr/>
          </p:nvSpPr>
          <p:spPr bwMode="auto">
            <a:xfrm>
              <a:off x="7489825" y="4814888"/>
              <a:ext cx="263525" cy="366712"/>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3" name="Rectangle 13"/>
            <p:cNvSpPr>
              <a:spLocks/>
            </p:cNvSpPr>
            <p:nvPr/>
          </p:nvSpPr>
          <p:spPr bwMode="auto">
            <a:xfrm>
              <a:off x="8289925" y="4814888"/>
              <a:ext cx="263525" cy="366712"/>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4" name="Rectangle 14"/>
            <p:cNvSpPr>
              <a:spLocks/>
            </p:cNvSpPr>
            <p:nvPr/>
          </p:nvSpPr>
          <p:spPr bwMode="auto">
            <a:xfrm>
              <a:off x="6561138" y="4814888"/>
              <a:ext cx="263525" cy="366712"/>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5" name="Rectangle 15"/>
            <p:cNvSpPr>
              <a:spLocks/>
            </p:cNvSpPr>
            <p:nvPr/>
          </p:nvSpPr>
          <p:spPr bwMode="auto">
            <a:xfrm>
              <a:off x="8310563" y="4343400"/>
              <a:ext cx="263525" cy="366713"/>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6" name="Rectangle 16"/>
            <p:cNvSpPr>
              <a:spLocks/>
            </p:cNvSpPr>
            <p:nvPr/>
          </p:nvSpPr>
          <p:spPr bwMode="auto">
            <a:xfrm>
              <a:off x="7489825" y="4343400"/>
              <a:ext cx="263525" cy="366713"/>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7" name="Rectangle 17"/>
            <p:cNvSpPr>
              <a:spLocks/>
            </p:cNvSpPr>
            <p:nvPr/>
          </p:nvSpPr>
          <p:spPr bwMode="auto">
            <a:xfrm>
              <a:off x="6561138" y="4343400"/>
              <a:ext cx="263525" cy="366713"/>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38" name="Line 18"/>
            <p:cNvSpPr>
              <a:spLocks noChangeShapeType="1"/>
            </p:cNvSpPr>
            <p:nvPr/>
          </p:nvSpPr>
          <p:spPr bwMode="auto">
            <a:xfrm>
              <a:off x="4826000" y="4343400"/>
              <a:ext cx="1588" cy="838200"/>
            </a:xfrm>
            <a:prstGeom prst="line">
              <a:avLst/>
            </a:prstGeom>
            <a:noFill/>
            <a:ln w="63500" cap="flat">
              <a:solidFill>
                <a:schemeClr val="tx1"/>
              </a:solidFill>
              <a:prstDash val="solid"/>
              <a:round/>
              <a:headEnd type="none" w="med" len="med"/>
              <a:tailEnd type="none" w="med" len="med"/>
            </a:ln>
            <a:effectLst>
              <a:outerShdw blurRad="381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62" name="Rectangle 42"/>
            <p:cNvSpPr>
              <a:spLocks/>
            </p:cNvSpPr>
            <p:nvPr/>
          </p:nvSpPr>
          <p:spPr bwMode="auto">
            <a:xfrm>
              <a:off x="3403600" y="4346575"/>
              <a:ext cx="263525" cy="365125"/>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63" name="Rectangle 43"/>
            <p:cNvSpPr>
              <a:spLocks/>
            </p:cNvSpPr>
            <p:nvPr/>
          </p:nvSpPr>
          <p:spPr bwMode="auto">
            <a:xfrm>
              <a:off x="3403600" y="4816475"/>
              <a:ext cx="263525" cy="365125"/>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sp>
          <p:nvSpPr>
            <p:cNvPr id="5164" name="Rectangle 44"/>
            <p:cNvSpPr>
              <a:spLocks/>
            </p:cNvSpPr>
            <p:nvPr/>
          </p:nvSpPr>
          <p:spPr bwMode="auto">
            <a:xfrm>
              <a:off x="5829300" y="4816475"/>
              <a:ext cx="263525" cy="365125"/>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sp>
          <p:nvSpPr>
            <p:cNvPr id="5165" name="Rectangle 45"/>
            <p:cNvSpPr>
              <a:spLocks/>
            </p:cNvSpPr>
            <p:nvPr/>
          </p:nvSpPr>
          <p:spPr bwMode="auto">
            <a:xfrm>
              <a:off x="5829300" y="4346575"/>
              <a:ext cx="263525" cy="365125"/>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grpSp>
      <p:sp>
        <p:nvSpPr>
          <p:cNvPr id="5204" name="Rectangle 84"/>
          <p:cNvSpPr>
            <a:spLocks noGrp="1" noChangeArrowheads="1"/>
          </p:cNvSpPr>
          <p:nvPr>
            <p:ph type="title"/>
          </p:nvPr>
        </p:nvSpPr>
        <p:spPr>
          <a:xfrm>
            <a:off x="152400" y="228600"/>
            <a:ext cx="8610600" cy="1425575"/>
          </a:xfrm>
          <a:ln/>
        </p:spPr>
        <p:txBody>
          <a:bodyPr>
            <a:normAutofit fontScale="90000"/>
          </a:bodyPr>
          <a:lstStyle/>
          <a:p>
            <a:pPr algn="ctr"/>
            <a:r>
              <a:rPr lang="en-US" sz="3200" dirty="0" smtClean="0">
                <a:ln>
                  <a:solidFill>
                    <a:schemeClr val="tx1"/>
                  </a:solidFill>
                </a:ln>
                <a:solidFill>
                  <a:srgbClr val="3078BA"/>
                </a:solidFill>
                <a:latin typeface="Arial Bold" charset="0"/>
                <a:cs typeface="Arial Bold" charset="0"/>
                <a:sym typeface="Arial Bold" charset="0"/>
              </a:rPr>
              <a:t>Genome Phasing: Assign Variants to Parental Chromosomes</a:t>
            </a:r>
            <a:br>
              <a:rPr lang="en-US" sz="3200" dirty="0" smtClean="0">
                <a:ln>
                  <a:solidFill>
                    <a:schemeClr val="tx1"/>
                  </a:solidFill>
                </a:ln>
                <a:solidFill>
                  <a:srgbClr val="3078BA"/>
                </a:solidFill>
                <a:latin typeface="Arial Bold" charset="0"/>
                <a:cs typeface="Arial Bold" charset="0"/>
                <a:sym typeface="Arial Bold" charset="0"/>
              </a:rPr>
            </a:br>
            <a:r>
              <a:rPr lang="en-US" sz="2700" dirty="0" smtClean="0">
                <a:ln>
                  <a:solidFill>
                    <a:schemeClr val="tx1"/>
                  </a:solidFill>
                </a:ln>
                <a:solidFill>
                  <a:srgbClr val="3078BA"/>
                </a:solidFill>
                <a:latin typeface="Arial Bold" charset="0"/>
                <a:cs typeface="Arial Bold" charset="0"/>
                <a:sym typeface="Arial Bold" charset="0"/>
              </a:rPr>
              <a:t>Initially Used Mother’s DNA</a:t>
            </a:r>
            <a:endParaRPr lang="en-US" sz="2700" dirty="0">
              <a:ln>
                <a:solidFill>
                  <a:schemeClr val="tx1"/>
                </a:solidFill>
              </a:ln>
              <a:solidFill>
                <a:srgbClr val="3078BA"/>
              </a:solidFill>
              <a:latin typeface="Arial Bold" charset="0"/>
              <a:ea typeface="ヒラギノ角ゴ ProN W6" charset="0"/>
              <a:cs typeface="ヒラギノ角ゴ ProN W6" charset="0"/>
              <a:sym typeface="Arial Bold" charset="0"/>
            </a:endParaRPr>
          </a:p>
        </p:txBody>
      </p:sp>
      <p:graphicFrame>
        <p:nvGraphicFramePr>
          <p:cNvPr id="64" name="Table 63"/>
          <p:cNvGraphicFramePr>
            <a:graphicFrameLocks noGrp="1"/>
          </p:cNvGraphicFramePr>
          <p:nvPr>
            <p:extLst>
              <p:ext uri="{D42A27DB-BD31-4B8C-83A1-F6EECF244321}">
                <p14:modId xmlns:p14="http://schemas.microsoft.com/office/powerpoint/2010/main" val="512209919"/>
              </p:ext>
            </p:extLst>
          </p:nvPr>
        </p:nvGraphicFramePr>
        <p:xfrm>
          <a:off x="1295400" y="4358641"/>
          <a:ext cx="6781800" cy="518159"/>
        </p:xfrm>
        <a:graphic>
          <a:graphicData uri="http://schemas.openxmlformats.org/drawingml/2006/table">
            <a:tbl>
              <a:tblPr bandRow="1">
                <a:tableStyleId>{5C22544A-7EE6-4342-B048-85BDC9FD1C3A}</a:tableStyleId>
              </a:tblPr>
              <a:tblGrid>
                <a:gridCol w="3938887"/>
                <a:gridCol w="2842913"/>
              </a:tblGrid>
              <a:tr h="370840">
                <a:tc>
                  <a:txBody>
                    <a:bodyPr/>
                    <a:lstStyle/>
                    <a:p>
                      <a:r>
                        <a:rPr lang="en-US" sz="2800" dirty="0" smtClean="0"/>
                        <a:t>Percent SNPs phased</a:t>
                      </a:r>
                      <a:endParaRPr lang="en-US" sz="2800" dirty="0"/>
                    </a:p>
                  </a:txBody>
                  <a:tcPr/>
                </a:tc>
                <a:tc>
                  <a:txBody>
                    <a:bodyPr/>
                    <a:lstStyle/>
                    <a:p>
                      <a:r>
                        <a:rPr lang="en-US" sz="2800" dirty="0" smtClean="0"/>
                        <a:t>~80%</a:t>
                      </a:r>
                      <a:endParaRPr lang="en-US" sz="2800" dirty="0"/>
                    </a:p>
                  </a:txBody>
                  <a:tcPr/>
                </a:tc>
              </a:tr>
            </a:tbl>
          </a:graphicData>
        </a:graphic>
      </p:graphicFrame>
      <p:grpSp>
        <p:nvGrpSpPr>
          <p:cNvPr id="63" name="Group 71"/>
          <p:cNvGrpSpPr>
            <a:grpSpLocks/>
          </p:cNvGrpSpPr>
          <p:nvPr/>
        </p:nvGrpSpPr>
        <p:grpSpPr bwMode="auto">
          <a:xfrm>
            <a:off x="2209800" y="2377441"/>
            <a:ext cx="533400" cy="302877"/>
            <a:chOff x="95" y="0"/>
            <a:chExt cx="336" cy="231"/>
          </a:xfrm>
        </p:grpSpPr>
        <p:sp>
          <p:nvSpPr>
            <p:cNvPr id="65" name="Rectangle 68"/>
            <p:cNvSpPr>
              <a:spLocks/>
            </p:cNvSpPr>
            <p:nvPr/>
          </p:nvSpPr>
          <p:spPr bwMode="auto">
            <a:xfrm flipH="1">
              <a:off x="95" y="0"/>
              <a:ext cx="336" cy="231"/>
            </a:xfrm>
            <a:prstGeom prst="rect">
              <a:avLst/>
            </a:prstGeom>
            <a:solidFill>
              <a:srgbClr val="D8D8D8"/>
            </a:solidFill>
            <a:ln w="9525" cap="flat">
              <a:solidFill>
                <a:srgbClr val="8F9E95"/>
              </a:solidFill>
              <a:prstDash val="solid"/>
              <a:round/>
              <a:headEnd type="none" w="med" len="med"/>
              <a:tailEnd type="none" w="med" len="med"/>
            </a:ln>
          </p:spPr>
          <p:txBody>
            <a:bodyPr lIns="0" tIns="0" rIns="0" bIns="0"/>
            <a:lstStyle/>
            <a:p>
              <a:endParaRPr lang="en-US"/>
            </a:p>
          </p:txBody>
        </p:sp>
        <p:sp>
          <p:nvSpPr>
            <p:cNvPr id="67" name="Rectangle 70"/>
            <p:cNvSpPr>
              <a:spLocks/>
            </p:cNvSpPr>
            <p:nvPr/>
          </p:nvSpPr>
          <p:spPr bwMode="auto">
            <a:xfrm flipH="1">
              <a:off x="154" y="0"/>
              <a:ext cx="166" cy="231"/>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endParaRPr lang="en-US"/>
            </a:p>
          </p:txBody>
        </p:sp>
      </p:grpSp>
      <p:grpSp>
        <p:nvGrpSpPr>
          <p:cNvPr id="68" name="Group 71"/>
          <p:cNvGrpSpPr>
            <a:grpSpLocks/>
          </p:cNvGrpSpPr>
          <p:nvPr/>
        </p:nvGrpSpPr>
        <p:grpSpPr bwMode="auto">
          <a:xfrm>
            <a:off x="4267201" y="2377441"/>
            <a:ext cx="550863" cy="304188"/>
            <a:chOff x="816" y="0"/>
            <a:chExt cx="347" cy="232"/>
          </a:xfrm>
        </p:grpSpPr>
        <p:sp>
          <p:nvSpPr>
            <p:cNvPr id="69" name="Rectangle 68"/>
            <p:cNvSpPr>
              <a:spLocks/>
            </p:cNvSpPr>
            <p:nvPr/>
          </p:nvSpPr>
          <p:spPr bwMode="auto">
            <a:xfrm flipH="1">
              <a:off x="816" y="0"/>
              <a:ext cx="347" cy="232"/>
            </a:xfrm>
            <a:prstGeom prst="rect">
              <a:avLst/>
            </a:prstGeom>
            <a:solidFill>
              <a:srgbClr val="D8D8D8"/>
            </a:solidFill>
            <a:ln w="9525" cap="flat">
              <a:solidFill>
                <a:srgbClr val="8F9E95"/>
              </a:solidFill>
              <a:prstDash val="solid"/>
              <a:round/>
              <a:headEnd type="none" w="med" len="med"/>
              <a:tailEnd type="none" w="med" len="med"/>
            </a:ln>
          </p:spPr>
          <p:txBody>
            <a:bodyPr lIns="0" tIns="0" rIns="0" bIns="0"/>
            <a:lstStyle/>
            <a:p>
              <a:endParaRPr lang="en-US"/>
            </a:p>
          </p:txBody>
        </p:sp>
        <p:sp>
          <p:nvSpPr>
            <p:cNvPr id="70" name="Rectangle 69"/>
            <p:cNvSpPr>
              <a:spLocks/>
            </p:cNvSpPr>
            <p:nvPr/>
          </p:nvSpPr>
          <p:spPr bwMode="auto">
            <a:xfrm flipH="1">
              <a:off x="938" y="0"/>
              <a:ext cx="166" cy="231"/>
            </a:xfrm>
            <a:prstGeom prst="rect">
              <a:avLst/>
            </a:prstGeom>
            <a:solidFill>
              <a:srgbClr val="D2533C"/>
            </a:solidFill>
            <a:ln w="9525" cap="flat">
              <a:solidFill>
                <a:srgbClr val="8F9E95"/>
              </a:solidFill>
              <a:prstDash val="solid"/>
              <a:round/>
              <a:headEnd type="none" w="med" len="med"/>
              <a:tailEnd type="none" w="med" len="med"/>
            </a:ln>
          </p:spPr>
          <p:txBody>
            <a:bodyPr lIns="0" tIns="0" rIns="0" bIns="0"/>
            <a:lstStyle/>
            <a:p>
              <a:endParaRPr lang="en-US"/>
            </a:p>
          </p:txBody>
        </p:sp>
      </p:grpSp>
      <p:grpSp>
        <p:nvGrpSpPr>
          <p:cNvPr id="72" name="Group 71"/>
          <p:cNvGrpSpPr>
            <a:grpSpLocks/>
          </p:cNvGrpSpPr>
          <p:nvPr/>
        </p:nvGrpSpPr>
        <p:grpSpPr bwMode="auto">
          <a:xfrm>
            <a:off x="6019800" y="2377441"/>
            <a:ext cx="609600" cy="304188"/>
            <a:chOff x="144" y="0"/>
            <a:chExt cx="384" cy="232"/>
          </a:xfrm>
        </p:grpSpPr>
        <p:sp>
          <p:nvSpPr>
            <p:cNvPr id="73" name="Rectangle 68"/>
            <p:cNvSpPr>
              <a:spLocks/>
            </p:cNvSpPr>
            <p:nvPr/>
          </p:nvSpPr>
          <p:spPr bwMode="auto">
            <a:xfrm flipH="1">
              <a:off x="144" y="0"/>
              <a:ext cx="384" cy="232"/>
            </a:xfrm>
            <a:prstGeom prst="rect">
              <a:avLst/>
            </a:prstGeom>
            <a:solidFill>
              <a:srgbClr val="D8D8D8"/>
            </a:solidFill>
            <a:ln w="9525" cap="flat">
              <a:solidFill>
                <a:srgbClr val="8F9E95"/>
              </a:solidFill>
              <a:prstDash val="solid"/>
              <a:round/>
              <a:headEnd type="none" w="med" len="med"/>
              <a:tailEnd type="none" w="med" len="med"/>
            </a:ln>
          </p:spPr>
          <p:txBody>
            <a:bodyPr lIns="0" tIns="0" rIns="0" bIns="0"/>
            <a:lstStyle/>
            <a:p>
              <a:pPr algn="ctr"/>
              <a:endParaRPr lang="en-US"/>
            </a:p>
          </p:txBody>
        </p:sp>
        <p:sp>
          <p:nvSpPr>
            <p:cNvPr id="75" name="Rectangle 70"/>
            <p:cNvSpPr>
              <a:spLocks/>
            </p:cNvSpPr>
            <p:nvPr/>
          </p:nvSpPr>
          <p:spPr bwMode="auto">
            <a:xfrm flipH="1">
              <a:off x="240" y="0"/>
              <a:ext cx="166" cy="231"/>
            </a:xfrm>
            <a:prstGeom prst="rect">
              <a:avLst/>
            </a:prstGeom>
            <a:solidFill>
              <a:srgbClr val="4C5A6A"/>
            </a:solidFill>
            <a:ln w="9525" cap="flat">
              <a:solidFill>
                <a:srgbClr val="8F9E95"/>
              </a:solidFill>
              <a:prstDash val="solid"/>
              <a:round/>
              <a:headEnd type="none" w="med" len="med"/>
              <a:tailEnd type="none" w="med" len="med"/>
            </a:ln>
          </p:spPr>
          <p:txBody>
            <a:bodyPr lIns="0" tIns="0" rIns="0" bIns="0"/>
            <a:lstStyle/>
            <a:p>
              <a:pPr algn="ctr"/>
              <a:endParaRPr lang="en-US"/>
            </a:p>
          </p:txBody>
        </p:sp>
      </p:grpSp>
      <p:sp>
        <p:nvSpPr>
          <p:cNvPr id="5" name="Rectangle 4"/>
          <p:cNvSpPr/>
          <p:nvPr/>
        </p:nvSpPr>
        <p:spPr>
          <a:xfrm>
            <a:off x="6781800" y="2296776"/>
            <a:ext cx="1382259" cy="461665"/>
          </a:xfrm>
          <a:prstGeom prst="rect">
            <a:avLst/>
          </a:prstGeom>
        </p:spPr>
        <p:txBody>
          <a:bodyPr wrap="none">
            <a:spAutoFit/>
          </a:bodyPr>
          <a:lstStyle/>
          <a:p>
            <a:pPr marL="280988" lvl="0">
              <a:spcBef>
                <a:spcPct val="20000"/>
              </a:spcBef>
            </a:pPr>
            <a:r>
              <a:rPr lang="en-US" b="1" dirty="0"/>
              <a:t>V</a:t>
            </a:r>
            <a:r>
              <a:rPr lang="en-US" b="1" dirty="0" smtClean="0"/>
              <a:t>ariants</a:t>
            </a:r>
            <a:endParaRPr lang="en-US" b="1" dirty="0"/>
          </a:p>
        </p:txBody>
      </p:sp>
      <p:sp>
        <p:nvSpPr>
          <p:cNvPr id="6" name="TextBox 5"/>
          <p:cNvSpPr txBox="1"/>
          <p:nvPr/>
        </p:nvSpPr>
        <p:spPr>
          <a:xfrm>
            <a:off x="8610600" y="3058776"/>
            <a:ext cx="441046" cy="461665"/>
          </a:xfrm>
          <a:prstGeom prst="rect">
            <a:avLst/>
          </a:prstGeom>
          <a:noFill/>
        </p:spPr>
        <p:txBody>
          <a:bodyPr wrap="none" rtlCol="0">
            <a:spAutoFit/>
          </a:bodyPr>
          <a:lstStyle/>
          <a:p>
            <a:r>
              <a:rPr lang="en-US" b="1" dirty="0" smtClean="0"/>
              <a:t>M</a:t>
            </a:r>
            <a:endParaRPr lang="en-US" dirty="0"/>
          </a:p>
        </p:txBody>
      </p:sp>
      <p:sp>
        <p:nvSpPr>
          <p:cNvPr id="77" name="TextBox 76"/>
          <p:cNvSpPr txBox="1"/>
          <p:nvPr/>
        </p:nvSpPr>
        <p:spPr>
          <a:xfrm>
            <a:off x="8626754" y="3439776"/>
            <a:ext cx="389951" cy="461665"/>
          </a:xfrm>
          <a:prstGeom prst="rect">
            <a:avLst/>
          </a:prstGeom>
          <a:noFill/>
        </p:spPr>
        <p:txBody>
          <a:bodyPr wrap="none" rtlCol="0">
            <a:spAutoFit/>
          </a:bodyPr>
          <a:lstStyle/>
          <a:p>
            <a:r>
              <a:rPr lang="en-US" b="1" dirty="0" smtClean="0"/>
              <a:t>P</a:t>
            </a:r>
            <a:endParaRPr lang="en-US" dirty="0"/>
          </a:p>
        </p:txBody>
      </p:sp>
      <p:sp>
        <p:nvSpPr>
          <p:cNvPr id="78" name="Line 13"/>
          <p:cNvSpPr>
            <a:spLocks noChangeShapeType="1"/>
          </p:cNvSpPr>
          <p:nvPr/>
        </p:nvSpPr>
        <p:spPr bwMode="auto">
          <a:xfrm flipH="1">
            <a:off x="1676400" y="2758441"/>
            <a:ext cx="381000" cy="304800"/>
          </a:xfrm>
          <a:prstGeom prst="line">
            <a:avLst/>
          </a:prstGeom>
          <a:noFill/>
          <a:ln w="63500">
            <a:solidFill>
              <a:schemeClr val="tx1"/>
            </a:solidFill>
            <a:round/>
            <a:headEnd type="none"/>
            <a:tailEnd type="triangle" w="med" len="lg"/>
          </a:ln>
        </p:spPr>
        <p:txBody>
          <a:bodyPr wrap="none" anchor="ctr">
            <a:prstTxWarp prst="textNoShape">
              <a:avLst/>
            </a:prstTxWarp>
          </a:bodyPr>
          <a:lstStyle/>
          <a:p>
            <a:endParaRPr lang="en-US"/>
          </a:p>
        </p:txBody>
      </p:sp>
      <p:sp>
        <p:nvSpPr>
          <p:cNvPr id="79" name="Line 13"/>
          <p:cNvSpPr>
            <a:spLocks noChangeShapeType="1"/>
          </p:cNvSpPr>
          <p:nvPr/>
        </p:nvSpPr>
        <p:spPr bwMode="auto">
          <a:xfrm>
            <a:off x="5029200" y="2682241"/>
            <a:ext cx="609600" cy="381000"/>
          </a:xfrm>
          <a:prstGeom prst="line">
            <a:avLst/>
          </a:prstGeom>
          <a:noFill/>
          <a:ln w="63500">
            <a:solidFill>
              <a:schemeClr val="tx1"/>
            </a:solidFill>
            <a:round/>
            <a:headEnd type="none"/>
            <a:tailEnd type="triangle" w="med" len="lg"/>
          </a:ln>
        </p:spPr>
        <p:txBody>
          <a:bodyPr wrap="none" anchor="ctr">
            <a:prstTxWarp prst="textNoShape">
              <a:avLst/>
            </a:prstTxWarp>
          </a:bodyPr>
          <a:lstStyle/>
          <a:p>
            <a:endParaRPr lang="en-US"/>
          </a:p>
        </p:txBody>
      </p:sp>
      <p:sp>
        <p:nvSpPr>
          <p:cNvPr id="80" name="Line 13"/>
          <p:cNvSpPr>
            <a:spLocks noChangeShapeType="1"/>
          </p:cNvSpPr>
          <p:nvPr/>
        </p:nvSpPr>
        <p:spPr bwMode="auto">
          <a:xfrm>
            <a:off x="6324600" y="2834641"/>
            <a:ext cx="76200" cy="228600"/>
          </a:xfrm>
          <a:prstGeom prst="line">
            <a:avLst/>
          </a:prstGeom>
          <a:noFill/>
          <a:ln w="63500">
            <a:solidFill>
              <a:schemeClr val="tx1"/>
            </a:solidFill>
            <a:round/>
            <a:headEnd type="none"/>
            <a:tailEnd type="triangle" w="med" len="lg"/>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766646649"/>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rot="5400000">
            <a:off x="4043362" y="1944688"/>
            <a:ext cx="6207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886075" y="2255838"/>
            <a:ext cx="2774950" cy="15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670969" y="2477294"/>
            <a:ext cx="428625" cy="1587"/>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94225" y="2478088"/>
            <a:ext cx="2111375" cy="369887"/>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Coding</a:t>
            </a:r>
          </a:p>
        </p:txBody>
      </p:sp>
      <p:cxnSp>
        <p:nvCxnSpPr>
          <p:cNvPr id="9" name="Straight Connector 8"/>
          <p:cNvCxnSpPr>
            <a:endCxn id="8" idx="0"/>
          </p:cNvCxnSpPr>
          <p:nvPr/>
        </p:nvCxnSpPr>
        <p:spPr>
          <a:xfrm rot="16200000" flipH="1">
            <a:off x="5541962" y="2370138"/>
            <a:ext cx="214313"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30388" y="2486025"/>
            <a:ext cx="2111375" cy="369888"/>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Non-Coding</a:t>
            </a:r>
          </a:p>
        </p:txBody>
      </p:sp>
      <p:cxnSp>
        <p:nvCxnSpPr>
          <p:cNvPr id="11" name="Straight Connector 10"/>
          <p:cNvCxnSpPr>
            <a:stCxn id="10" idx="2"/>
          </p:cNvCxnSpPr>
          <p:nvPr/>
        </p:nvCxnSpPr>
        <p:spPr>
          <a:xfrm rot="5400000">
            <a:off x="2636838" y="3103563"/>
            <a:ext cx="496887" cy="1587"/>
          </a:xfrm>
          <a:prstGeom prst="line">
            <a:avLst/>
          </a:prstGeom>
        </p:spPr>
        <p:style>
          <a:lnRef idx="2">
            <a:schemeClr val="accent1"/>
          </a:lnRef>
          <a:fillRef idx="0">
            <a:schemeClr val="accent1"/>
          </a:fillRef>
          <a:effectRef idx="1">
            <a:schemeClr val="accent1"/>
          </a:effectRef>
          <a:fontRef idx="minor">
            <a:schemeClr val="tx1"/>
          </a:fontRef>
        </p:style>
      </p:cxnSp>
      <p:grpSp>
        <p:nvGrpSpPr>
          <p:cNvPr id="2" name="Group 121"/>
          <p:cNvGrpSpPr>
            <a:grpSpLocks/>
          </p:cNvGrpSpPr>
          <p:nvPr/>
        </p:nvGrpSpPr>
        <p:grpSpPr bwMode="auto">
          <a:xfrm>
            <a:off x="57150" y="3352800"/>
            <a:ext cx="4067175" cy="1658938"/>
            <a:chOff x="57732" y="3414051"/>
            <a:chExt cx="4065831" cy="1659829"/>
          </a:xfrm>
        </p:grpSpPr>
        <p:sp>
          <p:nvSpPr>
            <p:cNvPr id="13" name="TextBox 12"/>
            <p:cNvSpPr txBox="1"/>
            <p:nvPr/>
          </p:nvSpPr>
          <p:spPr>
            <a:xfrm>
              <a:off x="189451" y="3677718"/>
              <a:ext cx="1055338" cy="370087"/>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err="1">
                  <a:latin typeface="+mn-lt"/>
                  <a:ea typeface="+mn-ea"/>
                  <a:cs typeface="+mn-cs"/>
                </a:rPr>
                <a:t>miRNA</a:t>
              </a:r>
              <a:endParaRPr lang="en-US" sz="1800" dirty="0">
                <a:latin typeface="+mn-lt"/>
                <a:ea typeface="+mn-ea"/>
                <a:cs typeface="+mn-cs"/>
              </a:endParaRPr>
            </a:p>
          </p:txBody>
        </p:sp>
        <p:sp>
          <p:nvSpPr>
            <p:cNvPr id="14" name="TextBox 13"/>
            <p:cNvSpPr txBox="1"/>
            <p:nvPr/>
          </p:nvSpPr>
          <p:spPr>
            <a:xfrm>
              <a:off x="1593924" y="3677718"/>
              <a:ext cx="1117231" cy="370087"/>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Splice</a:t>
              </a:r>
            </a:p>
          </p:txBody>
        </p:sp>
        <p:sp>
          <p:nvSpPr>
            <p:cNvPr id="15" name="TextBox 14"/>
            <p:cNvSpPr txBox="1"/>
            <p:nvPr/>
          </p:nvSpPr>
          <p:spPr>
            <a:xfrm>
              <a:off x="3153922" y="3677718"/>
              <a:ext cx="969641" cy="370087"/>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UTR</a:t>
              </a:r>
            </a:p>
          </p:txBody>
        </p:sp>
        <p:sp>
          <p:nvSpPr>
            <p:cNvPr id="16" name="TextBox 15"/>
            <p:cNvSpPr txBox="1"/>
            <p:nvPr/>
          </p:nvSpPr>
          <p:spPr>
            <a:xfrm>
              <a:off x="3153922" y="4427420"/>
              <a:ext cx="969641" cy="646460"/>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err="1">
                  <a:latin typeface="+mn-lt"/>
                  <a:ea typeface="+mn-ea"/>
                  <a:cs typeface="+mn-cs"/>
                </a:rPr>
                <a:t>miRNA</a:t>
              </a:r>
              <a:r>
                <a:rPr lang="en-US" sz="1800" dirty="0">
                  <a:latin typeface="+mn-lt"/>
                  <a:ea typeface="+mn-ea"/>
                  <a:cs typeface="+mn-cs"/>
                </a:rPr>
                <a:t> targets</a:t>
              </a:r>
            </a:p>
          </p:txBody>
        </p:sp>
        <p:sp>
          <p:nvSpPr>
            <p:cNvPr id="17" name="TextBox 16"/>
            <p:cNvSpPr txBox="1"/>
            <p:nvPr/>
          </p:nvSpPr>
          <p:spPr>
            <a:xfrm>
              <a:off x="57732" y="4427420"/>
              <a:ext cx="1187058" cy="646460"/>
            </a:xfrm>
            <a:prstGeom prst="rect">
              <a:avLst/>
            </a:prstGeom>
            <a:solidFill>
              <a:schemeClr val="tx2">
                <a:lumMod val="20000"/>
                <a:lumOff val="80000"/>
              </a:schemeClr>
            </a:solidFill>
          </p:spPr>
          <p:txBody>
            <a:bodyPr>
              <a:prstTxWarp prst="textNoShape">
                <a:avLst/>
              </a:prstTxWarp>
              <a:spAutoFit/>
            </a:bodyPr>
            <a:lstStyle/>
            <a:p>
              <a:pPr algn="ctr">
                <a:defRPr/>
              </a:pPr>
              <a:r>
                <a:rPr lang="en-US" sz="1800"/>
                <a:t>Seed</a:t>
              </a:r>
            </a:p>
            <a:p>
              <a:pPr algn="ctr">
                <a:defRPr/>
              </a:pPr>
              <a:r>
                <a:rPr lang="en-US" sz="1800"/>
                <a:t>sequence</a:t>
              </a:r>
            </a:p>
          </p:txBody>
        </p:sp>
        <p:cxnSp>
          <p:nvCxnSpPr>
            <p:cNvPr id="18" name="Straight Connector 17"/>
            <p:cNvCxnSpPr/>
            <p:nvPr/>
          </p:nvCxnSpPr>
          <p:spPr>
            <a:xfrm>
              <a:off x="594130" y="3414051"/>
              <a:ext cx="3042232"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462298" y="3545885"/>
              <a:ext cx="262078"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4" idx="0"/>
            </p:cNvCxnSpPr>
            <p:nvPr/>
          </p:nvCxnSpPr>
          <p:spPr>
            <a:xfrm rot="5400000">
              <a:off x="2022295" y="3547473"/>
              <a:ext cx="2604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5" idx="0"/>
            </p:cNvCxnSpPr>
            <p:nvPr/>
          </p:nvCxnSpPr>
          <p:spPr>
            <a:xfrm rot="16200000" flipH="1">
              <a:off x="3505322" y="3545091"/>
              <a:ext cx="263667"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03529" y="4236818"/>
              <a:ext cx="37961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5" idx="2"/>
              <a:endCxn id="16" idx="0"/>
            </p:cNvCxnSpPr>
            <p:nvPr/>
          </p:nvCxnSpPr>
          <p:spPr>
            <a:xfrm rot="5400000">
              <a:off x="3448934" y="4236818"/>
              <a:ext cx="379616" cy="1587"/>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a:stCxn id="8" idx="2"/>
            <a:endCxn id="37" idx="0"/>
          </p:cNvCxnSpPr>
          <p:nvPr/>
        </p:nvCxnSpPr>
        <p:spPr>
          <a:xfrm rot="16200000" flipH="1">
            <a:off x="5276057" y="3221830"/>
            <a:ext cx="758825" cy="11113"/>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bwMode="auto">
          <a:xfrm>
            <a:off x="4645025" y="4538663"/>
            <a:ext cx="841375" cy="369887"/>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SIFT</a:t>
            </a:r>
          </a:p>
        </p:txBody>
      </p:sp>
      <p:sp>
        <p:nvSpPr>
          <p:cNvPr id="27" name="TextBox 26"/>
          <p:cNvSpPr txBox="1"/>
          <p:nvPr/>
        </p:nvSpPr>
        <p:spPr bwMode="auto">
          <a:xfrm>
            <a:off x="5988050" y="4538663"/>
            <a:ext cx="663575" cy="369887"/>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PP2</a:t>
            </a:r>
          </a:p>
        </p:txBody>
      </p:sp>
      <p:sp>
        <p:nvSpPr>
          <p:cNvPr id="28" name="TextBox 27"/>
          <p:cNvSpPr txBox="1"/>
          <p:nvPr/>
        </p:nvSpPr>
        <p:spPr bwMode="auto">
          <a:xfrm>
            <a:off x="4572000" y="5410200"/>
            <a:ext cx="2238375" cy="923330"/>
          </a:xfrm>
          <a:prstGeom prst="rect">
            <a:avLst/>
          </a:prstGeom>
          <a:solidFill>
            <a:schemeClr val="tx2">
              <a:lumMod val="20000"/>
              <a:lumOff val="80000"/>
            </a:schemeClr>
          </a:solidFill>
        </p:spPr>
        <p:txBody>
          <a:bodyPr>
            <a:prstTxWarp prst="textNoShape">
              <a:avLst/>
            </a:prstTxWarp>
            <a:spAutoFit/>
          </a:bodyPr>
          <a:lstStyle/>
          <a:p>
            <a:pPr algn="ctr">
              <a:defRPr/>
            </a:pPr>
            <a:r>
              <a:rPr lang="en-US" sz="1800" dirty="0" smtClean="0"/>
              <a:t>OMIM/</a:t>
            </a:r>
            <a:r>
              <a:rPr lang="en-US" sz="1800" dirty="0" err="1"/>
              <a:t>Curated</a:t>
            </a:r>
            <a:r>
              <a:rPr lang="en-US" sz="1800" dirty="0"/>
              <a:t> </a:t>
            </a:r>
            <a:r>
              <a:rPr lang="en-US" sz="1800" dirty="0" err="1"/>
              <a:t>Mendelian</a:t>
            </a:r>
            <a:r>
              <a:rPr lang="en-US" sz="1800" dirty="0"/>
              <a:t> </a:t>
            </a:r>
            <a:r>
              <a:rPr lang="en-US" sz="1800" dirty="0" smtClean="0"/>
              <a:t>disease</a:t>
            </a:r>
          </a:p>
          <a:p>
            <a:pPr algn="ctr">
              <a:defRPr/>
            </a:pPr>
            <a:r>
              <a:rPr lang="en-US" sz="1800" dirty="0" smtClean="0"/>
              <a:t>(51)</a:t>
            </a:r>
            <a:endParaRPr lang="en-US" sz="1800" dirty="0"/>
          </a:p>
        </p:txBody>
      </p:sp>
      <p:cxnSp>
        <p:nvCxnSpPr>
          <p:cNvPr id="30" name="Straight Connector 29"/>
          <p:cNvCxnSpPr/>
          <p:nvPr/>
        </p:nvCxnSpPr>
        <p:spPr bwMode="auto">
          <a:xfrm flipV="1">
            <a:off x="5032375" y="4275138"/>
            <a:ext cx="1289050" cy="47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rot="16200000" flipH="1">
            <a:off x="4908550" y="4406901"/>
            <a:ext cx="2635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endCxn id="27" idx="0"/>
          </p:cNvCxnSpPr>
          <p:nvPr/>
        </p:nvCxnSpPr>
        <p:spPr bwMode="auto">
          <a:xfrm rot="5400000">
            <a:off x="6189663" y="4406900"/>
            <a:ext cx="261938" cy="1587"/>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605338" y="3606800"/>
            <a:ext cx="2111375" cy="646331"/>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err="1" smtClean="0">
                <a:latin typeface="+mn-lt"/>
                <a:ea typeface="+mn-ea"/>
                <a:cs typeface="+mn-cs"/>
              </a:rPr>
              <a:t>Nonsynonymous</a:t>
            </a:r>
            <a:endParaRPr lang="en-US" sz="1800" dirty="0" smtClean="0">
              <a:latin typeface="+mn-lt"/>
              <a:ea typeface="+mn-ea"/>
              <a:cs typeface="+mn-cs"/>
            </a:endParaRPr>
          </a:p>
          <a:p>
            <a:pPr algn="ctr" fontAlgn="auto">
              <a:spcBef>
                <a:spcPts val="0"/>
              </a:spcBef>
              <a:spcAft>
                <a:spcPts val="0"/>
              </a:spcAft>
              <a:defRPr/>
            </a:pPr>
            <a:r>
              <a:rPr lang="en-US" sz="1800" dirty="0" smtClean="0">
                <a:latin typeface="+mn-lt"/>
                <a:ea typeface="+mn-ea"/>
                <a:cs typeface="+mn-cs"/>
              </a:rPr>
              <a:t>(1320)</a:t>
            </a:r>
            <a:endParaRPr lang="en-US" sz="1800" dirty="0">
              <a:latin typeface="+mn-lt"/>
              <a:ea typeface="+mn-ea"/>
              <a:cs typeface="+mn-cs"/>
            </a:endParaRPr>
          </a:p>
        </p:txBody>
      </p:sp>
      <p:cxnSp>
        <p:nvCxnSpPr>
          <p:cNvPr id="38" name="Straight Connector 37"/>
          <p:cNvCxnSpPr>
            <a:stCxn id="37" idx="2"/>
          </p:cNvCxnSpPr>
          <p:nvPr/>
        </p:nvCxnSpPr>
        <p:spPr>
          <a:xfrm rot="5400000">
            <a:off x="5646848" y="4267309"/>
            <a:ext cx="2835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648325" y="3022600"/>
            <a:ext cx="1287463" cy="3175"/>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935788" y="2841625"/>
            <a:ext cx="2111375" cy="369888"/>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Synonymous</a:t>
            </a:r>
          </a:p>
        </p:txBody>
      </p:sp>
      <p:sp>
        <p:nvSpPr>
          <p:cNvPr id="41" name="TextBox 40"/>
          <p:cNvSpPr txBox="1"/>
          <p:nvPr/>
        </p:nvSpPr>
        <p:spPr>
          <a:xfrm>
            <a:off x="6819900" y="3335338"/>
            <a:ext cx="1228725" cy="646112"/>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a:latin typeface="+mn-lt"/>
                <a:ea typeface="+mn-ea"/>
                <a:cs typeface="+mn-cs"/>
              </a:rPr>
              <a:t>mRNA stability</a:t>
            </a:r>
          </a:p>
        </p:txBody>
      </p:sp>
      <p:sp>
        <p:nvSpPr>
          <p:cNvPr id="42" name="TextBox 41"/>
          <p:cNvSpPr txBox="1"/>
          <p:nvPr/>
        </p:nvSpPr>
        <p:spPr>
          <a:xfrm>
            <a:off x="8108950" y="3335338"/>
            <a:ext cx="1008063" cy="646112"/>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1800" dirty="0" err="1">
                <a:latin typeface="+mn-lt"/>
                <a:ea typeface="+mn-ea"/>
                <a:cs typeface="+mn-cs"/>
              </a:rPr>
              <a:t>tRNA</a:t>
            </a:r>
            <a:r>
              <a:rPr lang="en-US" sz="1800" dirty="0">
                <a:latin typeface="+mn-lt"/>
                <a:ea typeface="+mn-ea"/>
                <a:cs typeface="+mn-cs"/>
              </a:rPr>
              <a:t> </a:t>
            </a:r>
          </a:p>
          <a:p>
            <a:pPr algn="ctr" fontAlgn="auto">
              <a:spcBef>
                <a:spcPts val="0"/>
              </a:spcBef>
              <a:spcAft>
                <a:spcPts val="0"/>
              </a:spcAft>
              <a:defRPr/>
            </a:pPr>
            <a:r>
              <a:rPr lang="en-US" sz="1800" dirty="0">
                <a:latin typeface="+mn-lt"/>
                <a:ea typeface="+mn-ea"/>
                <a:cs typeface="+mn-cs"/>
              </a:rPr>
              <a:t>rate</a:t>
            </a:r>
          </a:p>
        </p:txBody>
      </p:sp>
      <p:cxnSp>
        <p:nvCxnSpPr>
          <p:cNvPr id="43" name="Straight Connector 42"/>
          <p:cNvCxnSpPr/>
          <p:nvPr/>
        </p:nvCxnSpPr>
        <p:spPr>
          <a:xfrm>
            <a:off x="7097713" y="3265488"/>
            <a:ext cx="1589087"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7058819" y="3298032"/>
            <a:ext cx="7302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8652670" y="3301206"/>
            <a:ext cx="68262"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090987" y="1020763"/>
            <a:ext cx="4873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4953000" y="5181600"/>
            <a:ext cx="30638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6172200" y="5105400"/>
            <a:ext cx="306388" cy="1588"/>
          </a:xfrm>
          <a:prstGeom prst="line">
            <a:avLst/>
          </a:prstGeom>
        </p:spPr>
        <p:style>
          <a:lnRef idx="2">
            <a:schemeClr val="accent1"/>
          </a:lnRef>
          <a:fillRef idx="0">
            <a:schemeClr val="accent1"/>
          </a:fillRef>
          <a:effectRef idx="1">
            <a:schemeClr val="accent1"/>
          </a:effectRef>
          <a:fontRef idx="minor">
            <a:schemeClr val="tx1"/>
          </a:fontRef>
        </p:style>
      </p:cxnSp>
      <p:sp>
        <p:nvSpPr>
          <p:cNvPr id="37919" name="Rectangle 45"/>
          <p:cNvSpPr>
            <a:spLocks noChangeArrowheads="1"/>
          </p:cNvSpPr>
          <p:nvPr/>
        </p:nvSpPr>
        <p:spPr bwMode="auto">
          <a:xfrm>
            <a:off x="381000" y="381000"/>
            <a:ext cx="2743200" cy="1815882"/>
          </a:xfrm>
          <a:prstGeom prst="rect">
            <a:avLst/>
          </a:prstGeom>
          <a:noFill/>
          <a:ln w="9525">
            <a:noFill/>
            <a:miter lim="800000"/>
            <a:headEnd/>
            <a:tailEnd/>
          </a:ln>
        </p:spPr>
        <p:txBody>
          <a:bodyPr>
            <a:prstTxWarp prst="textNoShape">
              <a:avLst/>
            </a:prstTxWarp>
            <a:spAutoFit/>
          </a:bodyPr>
          <a:lstStyle/>
          <a:p>
            <a:r>
              <a:rPr lang="en-US" sz="2800" b="1" dirty="0" smtClean="0"/>
              <a:t>Approach I: </a:t>
            </a:r>
            <a:r>
              <a:rPr lang="en-US" sz="2800" b="1" dirty="0" err="1" smtClean="0"/>
              <a:t>Mendelian</a:t>
            </a:r>
            <a:r>
              <a:rPr lang="en-US" sz="2800" b="1" dirty="0" smtClean="0"/>
              <a:t> Disease Risk Pipeline</a:t>
            </a:r>
            <a:endParaRPr lang="en-US" sz="2800" dirty="0"/>
          </a:p>
        </p:txBody>
      </p:sp>
      <p:sp>
        <p:nvSpPr>
          <p:cNvPr id="37920" name="TextBox 3"/>
          <p:cNvSpPr txBox="1">
            <a:spLocks noChangeArrowheads="1"/>
          </p:cNvSpPr>
          <p:nvPr/>
        </p:nvSpPr>
        <p:spPr bwMode="auto">
          <a:xfrm>
            <a:off x="6096000" y="6411913"/>
            <a:ext cx="3200400" cy="369887"/>
          </a:xfrm>
          <a:prstGeom prst="rect">
            <a:avLst/>
          </a:prstGeom>
          <a:noFill/>
          <a:ln w="9525">
            <a:noFill/>
            <a:miter lim="800000"/>
            <a:headEnd/>
            <a:tailEnd/>
          </a:ln>
        </p:spPr>
        <p:txBody>
          <a:bodyPr>
            <a:prstTxWarp prst="textNoShape">
              <a:avLst/>
            </a:prstTxWarp>
            <a:spAutoFit/>
          </a:bodyPr>
          <a:lstStyle/>
          <a:p>
            <a:r>
              <a:rPr lang="en-US" sz="1800" dirty="0"/>
              <a:t>Rick Dewey &amp; </a:t>
            </a:r>
            <a:r>
              <a:rPr lang="en-US" sz="1800" dirty="0" err="1"/>
              <a:t>Euan</a:t>
            </a:r>
            <a:r>
              <a:rPr lang="en-US" sz="1800" dirty="0"/>
              <a:t> Ashley</a:t>
            </a:r>
          </a:p>
        </p:txBody>
      </p:sp>
      <p:sp>
        <p:nvSpPr>
          <p:cNvPr id="37921" name="Rectangle 47"/>
          <p:cNvSpPr>
            <a:spLocks noChangeArrowheads="1"/>
          </p:cNvSpPr>
          <p:nvPr/>
        </p:nvSpPr>
        <p:spPr bwMode="auto">
          <a:xfrm>
            <a:off x="6858000" y="4491038"/>
            <a:ext cx="1587544" cy="1200328"/>
          </a:xfrm>
          <a:prstGeom prst="rect">
            <a:avLst/>
          </a:prstGeom>
          <a:noFill/>
          <a:ln w="9525">
            <a:noFill/>
            <a:miter lim="800000"/>
            <a:headEnd/>
            <a:tailEnd/>
          </a:ln>
        </p:spPr>
        <p:txBody>
          <a:bodyPr wrap="none">
            <a:prstTxWarp prst="textNoShape">
              <a:avLst/>
            </a:prstTxWarp>
            <a:spAutoFit/>
          </a:bodyPr>
          <a:lstStyle/>
          <a:p>
            <a:pPr algn="ctr"/>
            <a:r>
              <a:rPr lang="en-US" dirty="0" smtClean="0"/>
              <a:t>Damaging</a:t>
            </a:r>
          </a:p>
          <a:p>
            <a:pPr algn="ctr"/>
            <a:r>
              <a:rPr lang="en-US" dirty="0" smtClean="0"/>
              <a:t>(234)</a:t>
            </a:r>
          </a:p>
          <a:p>
            <a:endParaRPr lang="en-US" dirty="0"/>
          </a:p>
        </p:txBody>
      </p:sp>
      <p:sp>
        <p:nvSpPr>
          <p:cNvPr id="51" name="TextBox 50"/>
          <p:cNvSpPr txBox="1"/>
          <p:nvPr/>
        </p:nvSpPr>
        <p:spPr>
          <a:xfrm>
            <a:off x="3324225" y="407988"/>
            <a:ext cx="2111375" cy="646331"/>
          </a:xfrm>
          <a:prstGeom prst="rect">
            <a:avLst/>
          </a:prstGeom>
          <a:solidFill>
            <a:schemeClr val="tx2">
              <a:lumMod val="20000"/>
              <a:lumOff val="80000"/>
            </a:schemeClr>
          </a:solidFill>
        </p:spPr>
        <p:txBody>
          <a:bodyPr>
            <a:prstTxWarp prst="textNoShape">
              <a:avLst/>
            </a:prstTxWarp>
            <a:spAutoFit/>
          </a:bodyPr>
          <a:lstStyle/>
          <a:p>
            <a:pPr algn="ctr">
              <a:defRPr/>
            </a:pPr>
            <a:r>
              <a:rPr lang="en-US" sz="1800" dirty="0"/>
              <a:t>All </a:t>
            </a:r>
            <a:r>
              <a:rPr lang="en-US" sz="1800" dirty="0" smtClean="0"/>
              <a:t>variants</a:t>
            </a:r>
          </a:p>
          <a:p>
            <a:pPr algn="ctr">
              <a:defRPr/>
            </a:pPr>
            <a:r>
              <a:rPr lang="en-US" sz="1800" dirty="0" smtClean="0"/>
              <a:t>~3.5M</a:t>
            </a:r>
            <a:endParaRPr lang="en-US" sz="1800" dirty="0"/>
          </a:p>
        </p:txBody>
      </p:sp>
      <p:sp>
        <p:nvSpPr>
          <p:cNvPr id="4" name="TextBox 3"/>
          <p:cNvSpPr txBox="1"/>
          <p:nvPr/>
        </p:nvSpPr>
        <p:spPr>
          <a:xfrm>
            <a:off x="3324225" y="1265238"/>
            <a:ext cx="2111375" cy="646112"/>
          </a:xfrm>
          <a:prstGeom prst="rect">
            <a:avLst/>
          </a:prstGeom>
          <a:solidFill>
            <a:schemeClr val="tx2">
              <a:lumMod val="20000"/>
              <a:lumOff val="80000"/>
            </a:schemeClr>
          </a:solidFill>
        </p:spPr>
        <p:txBody>
          <a:bodyPr>
            <a:prstTxWarp prst="textNoShape">
              <a:avLst/>
            </a:prstTxWarp>
            <a:spAutoFit/>
          </a:bodyPr>
          <a:lstStyle/>
          <a:p>
            <a:pPr algn="ctr">
              <a:defRPr/>
            </a:pPr>
            <a:r>
              <a:rPr lang="en-US" sz="1800"/>
              <a:t>Rare/novel variants (&lt;5%)</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ChangeArrowheads="1"/>
          </p:cNvSpPr>
          <p:nvPr>
            <p:ph type="title"/>
          </p:nvPr>
        </p:nvSpPr>
        <p:spPr>
          <a:xfrm>
            <a:off x="685800" y="304800"/>
            <a:ext cx="7772400" cy="1143000"/>
          </a:xfrm>
        </p:spPr>
        <p:txBody>
          <a:bodyPr/>
          <a:lstStyle/>
          <a:p>
            <a:pPr eaLnBrk="1" hangingPunct="1"/>
            <a:r>
              <a:rPr lang="en-US" sz="3200" b="1" dirty="0" err="1">
                <a:solidFill>
                  <a:srgbClr val="222268"/>
                </a:solidFill>
              </a:rPr>
              <a:t>Curated</a:t>
            </a:r>
            <a:r>
              <a:rPr lang="en-US" sz="3200" b="1" dirty="0">
                <a:solidFill>
                  <a:srgbClr val="222268"/>
                </a:solidFill>
              </a:rPr>
              <a:t> List of Rare Variants</a:t>
            </a:r>
            <a:br>
              <a:rPr lang="en-US" sz="3200" b="1" dirty="0">
                <a:solidFill>
                  <a:srgbClr val="222268"/>
                </a:solidFill>
              </a:rPr>
            </a:br>
            <a:r>
              <a:rPr lang="en-US" sz="3200" b="1" dirty="0" smtClean="0">
                <a:solidFill>
                  <a:srgbClr val="222268"/>
                </a:solidFill>
              </a:rPr>
              <a:t>(</a:t>
            </a:r>
            <a:r>
              <a:rPr lang="en-US" sz="3200" b="1" dirty="0" err="1" smtClean="0">
                <a:solidFill>
                  <a:srgbClr val="222268"/>
                </a:solidFill>
              </a:rPr>
              <a:t>SNVs</a:t>
            </a:r>
            <a:r>
              <a:rPr lang="en-US" sz="3200" b="1" dirty="0" smtClean="0">
                <a:solidFill>
                  <a:srgbClr val="222268"/>
                </a:solidFill>
              </a:rPr>
              <a:t>, All </a:t>
            </a:r>
            <a:r>
              <a:rPr lang="en-US" sz="3200" b="1" dirty="0">
                <a:solidFill>
                  <a:srgbClr val="222268"/>
                </a:solidFill>
              </a:rPr>
              <a:t>heterozygous)</a:t>
            </a:r>
            <a:endParaRPr lang="en-US" sz="3600" b="1" dirty="0">
              <a:solidFill>
                <a:srgbClr val="222268"/>
              </a:solidFill>
            </a:endParaRPr>
          </a:p>
        </p:txBody>
      </p:sp>
      <p:sp>
        <p:nvSpPr>
          <p:cNvPr id="39939" name="Rectangle 2"/>
          <p:cNvSpPr>
            <a:spLocks noGrp="1" noChangeArrowheads="1"/>
          </p:cNvSpPr>
          <p:nvPr>
            <p:ph type="body" idx="1"/>
          </p:nvPr>
        </p:nvSpPr>
        <p:spPr>
          <a:xfrm>
            <a:off x="304800" y="1447800"/>
            <a:ext cx="8696325" cy="3608388"/>
          </a:xfrm>
        </p:spPr>
        <p:txBody>
          <a:bodyPr/>
          <a:lstStyle/>
          <a:p>
            <a:pPr marL="623888" eaLnBrk="1" hangingPunct="1">
              <a:buFontTx/>
              <a:buNone/>
            </a:pPr>
            <a:r>
              <a:rPr lang="en-US" sz="2000" b="1" smtClean="0">
                <a:latin typeface="Verdana Bold" charset="0"/>
                <a:ea typeface="Verdana Bold" charset="0"/>
                <a:cs typeface="Verdana Bold" charset="0"/>
                <a:sym typeface="Verdana Bold" charset="0"/>
              </a:rPr>
              <a:t>Missense</a:t>
            </a:r>
          </a:p>
          <a:p>
            <a:pPr marL="623888" eaLnBrk="1" hangingPunct="1">
              <a:buFont typeface="Verdana" charset="0"/>
              <a:buChar char="•"/>
            </a:pPr>
            <a:r>
              <a:rPr lang="en-US" sz="2000" b="1" smtClean="0">
                <a:latin typeface="Verdana Bold" charset="0"/>
                <a:ea typeface="Verdana Bold" charset="0"/>
                <a:cs typeface="Verdana Bold" charset="0"/>
                <a:sym typeface="Verdana Bold" charset="0"/>
              </a:rPr>
              <a:t>ALAD</a:t>
            </a:r>
            <a:r>
              <a:rPr lang="en-US" sz="2000" b="1">
                <a:latin typeface="Verdana Bold" charset="0"/>
                <a:ea typeface="Verdana Bold" charset="0"/>
                <a:cs typeface="Verdana Bold" charset="0"/>
                <a:sym typeface="Verdana Bold" charset="0"/>
              </a:rPr>
              <a:t>, ABCC2, ACADVL, ADAMTS13,</a:t>
            </a:r>
            <a:r>
              <a:rPr lang="en-US" sz="2000" b="1">
                <a:latin typeface="Verdana" charset="0"/>
                <a:ea typeface="Verdana" charset="0"/>
                <a:cs typeface="Verdana" charset="0"/>
                <a:sym typeface="Verdana" charset="0"/>
              </a:rPr>
              <a:t> </a:t>
            </a:r>
            <a:r>
              <a:rPr lang="en-US" sz="2000">
                <a:latin typeface="Verdana" charset="0"/>
                <a:ea typeface="Verdana" charset="0"/>
                <a:cs typeface="Verdana" charset="0"/>
                <a:sym typeface="Verdana" charset="0"/>
              </a:rPr>
              <a:t>AGRN, BAAT, CDS1, </a:t>
            </a:r>
            <a:r>
              <a:rPr lang="en-US" sz="2000" b="1">
                <a:latin typeface="Verdana Bold" charset="0"/>
                <a:ea typeface="Verdana Bold" charset="0"/>
                <a:cs typeface="Verdana Bold" charset="0"/>
                <a:sym typeface="Verdana Bold" charset="0"/>
              </a:rPr>
              <a:t>CHD7</a:t>
            </a:r>
            <a:r>
              <a:rPr lang="en-US" sz="2000">
                <a:latin typeface="Verdana Bold" charset="0"/>
                <a:ea typeface="Verdana Bold" charset="0"/>
                <a:cs typeface="Verdana Bold" charset="0"/>
                <a:sym typeface="Verdana Bold" charset="0"/>
              </a:rPr>
              <a:t>,</a:t>
            </a:r>
            <a:r>
              <a:rPr lang="en-US" sz="2000">
                <a:latin typeface="Verdana" charset="0"/>
                <a:ea typeface="Verdana" charset="0"/>
                <a:cs typeface="Verdana" charset="0"/>
                <a:sym typeface="Verdana" charset="0"/>
              </a:rPr>
              <a:t> COL4A3, CTSD, </a:t>
            </a:r>
            <a:r>
              <a:rPr lang="en-US" sz="2000" b="1">
                <a:latin typeface="Verdana Bold" charset="0"/>
                <a:ea typeface="Verdana Bold" charset="0"/>
                <a:cs typeface="Verdana Bold" charset="0"/>
                <a:sym typeface="Verdana Bold" charset="0"/>
              </a:rPr>
              <a:t>DGCR2</a:t>
            </a:r>
            <a:r>
              <a:rPr lang="en-US" sz="2000">
                <a:latin typeface="Verdana Bold" charset="0"/>
                <a:ea typeface="Verdana Bold" charset="0"/>
                <a:cs typeface="Verdana Bold" charset="0"/>
                <a:sym typeface="Verdana Bold" charset="0"/>
              </a:rPr>
              <a:t>,</a:t>
            </a:r>
            <a:r>
              <a:rPr lang="en-US" sz="2000">
                <a:latin typeface="Verdana" charset="0"/>
                <a:ea typeface="Verdana" charset="0"/>
                <a:cs typeface="Verdana" charset="0"/>
                <a:sym typeface="Verdana" charset="0"/>
              </a:rPr>
              <a:t> </a:t>
            </a:r>
            <a:r>
              <a:rPr lang="en-US" sz="2000" b="1">
                <a:latin typeface="Verdana Bold" charset="0"/>
                <a:ea typeface="Verdana Bold" charset="0"/>
                <a:cs typeface="Verdana Bold" charset="0"/>
                <a:sym typeface="Verdana Bold" charset="0"/>
              </a:rPr>
              <a:t>DLD</a:t>
            </a:r>
            <a:r>
              <a:rPr lang="en-US" sz="2000">
                <a:latin typeface="Verdana Bold" charset="0"/>
                <a:ea typeface="Verdana Bold" charset="0"/>
                <a:cs typeface="Verdana Bold" charset="0"/>
                <a:sym typeface="Verdana Bold" charset="0"/>
              </a:rPr>
              <a:t>,</a:t>
            </a:r>
            <a:r>
              <a:rPr lang="en-US" sz="2000">
                <a:latin typeface="Verdana" charset="0"/>
                <a:ea typeface="Verdana" charset="0"/>
                <a:cs typeface="Verdana" charset="0"/>
                <a:sym typeface="Verdana" charset="0"/>
              </a:rPr>
              <a:t> DYSF, EPCAM, </a:t>
            </a:r>
            <a:r>
              <a:rPr lang="en-US" sz="2000" b="1">
                <a:latin typeface="Verdana Bold" charset="0"/>
                <a:ea typeface="Verdana Bold" charset="0"/>
                <a:cs typeface="Verdana Bold" charset="0"/>
                <a:sym typeface="Verdana Bold" charset="0"/>
              </a:rPr>
              <a:t>FGFR1OP</a:t>
            </a:r>
            <a:r>
              <a:rPr lang="en-US" sz="2000">
                <a:latin typeface="Verdana Bold" charset="0"/>
                <a:ea typeface="Verdana Bold" charset="0"/>
                <a:cs typeface="Verdana Bold" charset="0"/>
                <a:sym typeface="Verdana Bold" charset="0"/>
              </a:rPr>
              <a:t>,</a:t>
            </a:r>
            <a:r>
              <a:rPr lang="en-US" sz="2000">
                <a:latin typeface="Verdana" charset="0"/>
                <a:ea typeface="Verdana" charset="0"/>
                <a:cs typeface="Verdana" charset="0"/>
                <a:sym typeface="Verdana" charset="0"/>
              </a:rPr>
              <a:t> FKRP, </a:t>
            </a:r>
            <a:r>
              <a:rPr lang="en-US" sz="2000" b="1">
                <a:latin typeface="Verdana Bold" charset="0"/>
                <a:ea typeface="Verdana Bold" charset="0"/>
                <a:cs typeface="Verdana Bold" charset="0"/>
                <a:sym typeface="Verdana Bold" charset="0"/>
              </a:rPr>
              <a:t>GAA</a:t>
            </a:r>
            <a:r>
              <a:rPr lang="en-US" sz="2000">
                <a:latin typeface="Verdana Bold" charset="0"/>
                <a:ea typeface="Verdana Bold" charset="0"/>
                <a:cs typeface="Verdana Bold" charset="0"/>
                <a:sym typeface="Verdana Bold" charset="0"/>
              </a:rPr>
              <a:t>, </a:t>
            </a:r>
            <a:r>
              <a:rPr lang="en-US" sz="2000" b="1">
                <a:latin typeface="Verdana Bold" charset="0"/>
                <a:ea typeface="Verdana Bold" charset="0"/>
                <a:cs typeface="Verdana Bold" charset="0"/>
                <a:sym typeface="Verdana Bold" charset="0"/>
              </a:rPr>
              <a:t>GNAI2</a:t>
            </a:r>
            <a:r>
              <a:rPr lang="en-US" sz="2000">
                <a:latin typeface="Verdana Bold" charset="0"/>
                <a:ea typeface="Verdana Bold" charset="0"/>
                <a:cs typeface="Verdana Bold" charset="0"/>
                <a:sym typeface="Verdana Bold" charset="0"/>
              </a:rPr>
              <a:t>,</a:t>
            </a:r>
            <a:r>
              <a:rPr lang="en-US" sz="2000">
                <a:latin typeface="Verdana" charset="0"/>
                <a:ea typeface="Verdana" charset="0"/>
                <a:cs typeface="Verdana" charset="0"/>
                <a:sym typeface="Verdana" charset="0"/>
              </a:rPr>
              <a:t> HSPB1, IGKC, </a:t>
            </a:r>
            <a:r>
              <a:rPr lang="en-US" sz="2000" b="1">
                <a:latin typeface="Verdana Bold" charset="0"/>
                <a:ea typeface="Verdana Bold" charset="0"/>
                <a:cs typeface="Verdana Bold" charset="0"/>
                <a:sym typeface="Verdana Bold" charset="0"/>
              </a:rPr>
              <a:t>ITPR1</a:t>
            </a:r>
            <a:r>
              <a:rPr lang="en-US" sz="2000">
                <a:latin typeface="Verdana Bold" charset="0"/>
                <a:ea typeface="Verdana Bold" charset="0"/>
                <a:cs typeface="Verdana Bold" charset="0"/>
                <a:sym typeface="Verdana Bold" charset="0"/>
              </a:rPr>
              <a:t>,</a:t>
            </a:r>
            <a:r>
              <a:rPr lang="en-US" sz="2000">
                <a:latin typeface="Verdana" charset="0"/>
                <a:ea typeface="Verdana" charset="0"/>
                <a:cs typeface="Verdana" charset="0"/>
                <a:sym typeface="Verdana" charset="0"/>
              </a:rPr>
              <a:t> MED12, </a:t>
            </a:r>
            <a:r>
              <a:rPr lang="en-US" sz="2000" b="1">
                <a:latin typeface="Verdana Bold" charset="0"/>
                <a:ea typeface="Verdana Bold" charset="0"/>
                <a:cs typeface="Verdana Bold" charset="0"/>
                <a:sym typeface="Verdana Bold" charset="0"/>
              </a:rPr>
              <a:t>MKS1,</a:t>
            </a:r>
            <a:r>
              <a:rPr lang="en-US" sz="2000" b="1">
                <a:latin typeface="Verdana" charset="0"/>
                <a:ea typeface="Verdana" charset="0"/>
                <a:cs typeface="Verdana" charset="0"/>
                <a:sym typeface="Verdana" charset="0"/>
              </a:rPr>
              <a:t> </a:t>
            </a:r>
            <a:r>
              <a:rPr lang="en-US" sz="2000" b="1">
                <a:latin typeface="Verdana Bold" charset="0"/>
                <a:ea typeface="Verdana Bold" charset="0"/>
                <a:cs typeface="Verdana Bold" charset="0"/>
                <a:sym typeface="Verdana Bold" charset="0"/>
              </a:rPr>
              <a:t>NTRK1, PCM1, PKD1, PLEKHG5, PMS2, PRSS1, PTCH2, SERPINA1, SETX, SYNE1,</a:t>
            </a:r>
            <a:r>
              <a:rPr lang="en-US" sz="2000" b="1">
                <a:latin typeface="Verdana" charset="0"/>
                <a:ea typeface="Verdana" charset="0"/>
                <a:cs typeface="Verdana" charset="0"/>
                <a:sym typeface="Verdana" charset="0"/>
              </a:rPr>
              <a:t> </a:t>
            </a:r>
            <a:r>
              <a:rPr lang="en-US" sz="2000">
                <a:latin typeface="Verdana" charset="0"/>
                <a:ea typeface="Verdana" charset="0"/>
                <a:cs typeface="Verdana" charset="0"/>
                <a:sym typeface="Verdana" charset="0"/>
              </a:rPr>
              <a:t>TERT, TTN, </a:t>
            </a:r>
            <a:r>
              <a:rPr lang="en-US" sz="2000" b="1">
                <a:latin typeface="Verdana Bold" charset="0"/>
                <a:ea typeface="Verdana Bold" charset="0"/>
                <a:cs typeface="Verdana Bold" charset="0"/>
                <a:sym typeface="Verdana Bold" charset="0"/>
              </a:rPr>
              <a:t>VWF,</a:t>
            </a:r>
            <a:r>
              <a:rPr lang="en-US" sz="2000">
                <a:latin typeface="Verdana" charset="0"/>
                <a:ea typeface="Verdana" charset="0"/>
                <a:cs typeface="Verdana" charset="0"/>
                <a:sym typeface="Verdana" charset="0"/>
              </a:rPr>
              <a:t> ZFPM2, </a:t>
            </a:r>
            <a:r>
              <a:rPr lang="en-US" sz="2000" smtClean="0">
                <a:latin typeface="Verdana" charset="0"/>
                <a:ea typeface="Verdana" charset="0"/>
                <a:cs typeface="Verdana" charset="0"/>
                <a:sym typeface="Verdana" charset="0"/>
              </a:rPr>
              <a:t>PNPLA2.</a:t>
            </a:r>
          </a:p>
          <a:p>
            <a:pPr marL="623888" eaLnBrk="1" hangingPunct="1">
              <a:buFont typeface="Verdana" charset="0"/>
              <a:buChar char="•"/>
            </a:pPr>
            <a:endParaRPr lang="en-US" sz="2000" smtClean="0">
              <a:latin typeface="Verdana" charset="0"/>
              <a:ea typeface="Verdana" charset="0"/>
              <a:cs typeface="Verdana" charset="0"/>
              <a:sym typeface="Verdana" charset="0"/>
            </a:endParaRPr>
          </a:p>
          <a:p>
            <a:pPr marL="623888" eaLnBrk="1" hangingPunct="1">
              <a:buFont typeface="Verdana" charset="0"/>
              <a:buChar char="•"/>
            </a:pPr>
            <a:endParaRPr lang="en-US" sz="2000" smtClean="0">
              <a:latin typeface="Verdana" charset="0"/>
              <a:ea typeface="Verdana" charset="0"/>
              <a:cs typeface="Verdana" charset="0"/>
              <a:sym typeface="Verdana" charset="0"/>
            </a:endParaRPr>
          </a:p>
          <a:p>
            <a:pPr marL="623888" eaLnBrk="1" hangingPunct="1">
              <a:buFont typeface="Verdana" charset="0"/>
              <a:buChar char="•"/>
            </a:pPr>
            <a:endParaRPr lang="en-US" sz="2000">
              <a:latin typeface="Verdana" charset="0"/>
              <a:sym typeface="Verdana" charset="0"/>
            </a:endParaRPr>
          </a:p>
        </p:txBody>
      </p:sp>
      <p:sp>
        <p:nvSpPr>
          <p:cNvPr id="39940" name="Rectangle 3"/>
          <p:cNvSpPr>
            <a:spLocks/>
          </p:cNvSpPr>
          <p:nvPr/>
        </p:nvSpPr>
        <p:spPr bwMode="auto">
          <a:xfrm>
            <a:off x="3124200" y="6273800"/>
            <a:ext cx="7188200" cy="508000"/>
          </a:xfrm>
          <a:prstGeom prst="rect">
            <a:avLst/>
          </a:prstGeom>
          <a:noFill/>
          <a:ln w="12700">
            <a:noFill/>
            <a:miter lim="800000"/>
            <a:headEnd/>
            <a:tailEnd/>
          </a:ln>
        </p:spPr>
        <p:txBody>
          <a:bodyPr lIns="0" tIns="0" rIns="0" bIns="0" anchor="ctr">
            <a:prstTxWarp prst="textNoShape">
              <a:avLst/>
            </a:prstTxWarp>
          </a:bodyPr>
          <a:lstStyle/>
          <a:p>
            <a:r>
              <a:rPr lang="en-US"/>
              <a:t>Bolded Genes expressed in PBMC (RNA).</a:t>
            </a:r>
          </a:p>
        </p:txBody>
      </p:sp>
      <p:sp>
        <p:nvSpPr>
          <p:cNvPr id="39941" name="Rectangle 2"/>
          <p:cNvSpPr txBox="1">
            <a:spLocks noChangeArrowheads="1"/>
          </p:cNvSpPr>
          <p:nvPr/>
        </p:nvSpPr>
        <p:spPr bwMode="auto">
          <a:xfrm>
            <a:off x="261938" y="3810000"/>
            <a:ext cx="7358062" cy="2125663"/>
          </a:xfrm>
          <a:prstGeom prst="rect">
            <a:avLst/>
          </a:prstGeom>
          <a:noFill/>
          <a:ln w="9525">
            <a:noFill/>
            <a:miter lim="800000"/>
            <a:headEnd/>
            <a:tailEnd/>
          </a:ln>
        </p:spPr>
        <p:txBody>
          <a:bodyPr>
            <a:prstTxWarp prst="textNoShape">
              <a:avLst/>
            </a:prstTxWarp>
          </a:bodyPr>
          <a:lstStyle/>
          <a:p>
            <a:pPr marL="623888" indent="-342900" eaLnBrk="1" hangingPunct="1">
              <a:spcBef>
                <a:spcPct val="20000"/>
              </a:spcBef>
            </a:pPr>
            <a:r>
              <a:rPr lang="en-US" sz="2000" b="1" dirty="0">
                <a:latin typeface="Verdana" charset="0"/>
                <a:ea typeface="Verdana" charset="0"/>
                <a:cs typeface="Verdana" charset="0"/>
                <a:sym typeface="Verdana" charset="0"/>
              </a:rPr>
              <a:t>Nonsense</a:t>
            </a:r>
          </a:p>
          <a:p>
            <a:pPr marL="623888" indent="-342900" eaLnBrk="1" hangingPunct="1">
              <a:spcBef>
                <a:spcPct val="20000"/>
              </a:spcBef>
              <a:buFontTx/>
              <a:buChar char="•"/>
            </a:pPr>
            <a:r>
              <a:rPr lang="en-US" sz="2000" dirty="0">
                <a:latin typeface="Verdana" charset="0"/>
                <a:ea typeface="Verdana" charset="0"/>
                <a:cs typeface="Verdana" charset="0"/>
                <a:sym typeface="Verdana" charset="0"/>
              </a:rPr>
              <a:t>PRAMEF2, </a:t>
            </a:r>
            <a:r>
              <a:rPr lang="en-US" sz="2000" b="1" dirty="0">
                <a:latin typeface="Verdana Bold" charset="0"/>
                <a:ea typeface="Verdana Bold" charset="0"/>
                <a:cs typeface="Verdana Bold" charset="0"/>
                <a:sym typeface="Verdana Bold" charset="0"/>
              </a:rPr>
              <a:t>PLCXD2, NUP54</a:t>
            </a:r>
            <a:r>
              <a:rPr lang="en-US" sz="2000" b="1" dirty="0">
                <a:latin typeface="Verdana" charset="0"/>
                <a:ea typeface="Verdana" charset="0"/>
                <a:cs typeface="Verdana" charset="0"/>
                <a:sym typeface="Verdana" charset="0"/>
              </a:rPr>
              <a:t>, </a:t>
            </a:r>
            <a:r>
              <a:rPr lang="en-US" sz="2000" dirty="0">
                <a:latin typeface="Verdana" charset="0"/>
                <a:ea typeface="Verdana" charset="0"/>
                <a:cs typeface="Verdana" charset="0"/>
                <a:sym typeface="Verdana" charset="0"/>
              </a:rPr>
              <a:t>RP1L1, PIK3C2G</a:t>
            </a:r>
            <a:r>
              <a:rPr lang="en-US" sz="2000" dirty="0">
                <a:latin typeface="Verdana Bold" charset="0"/>
                <a:ea typeface="Verdana Bold" charset="0"/>
                <a:cs typeface="Verdana Bold" charset="0"/>
                <a:sym typeface="Verdana Bold" charset="0"/>
              </a:rPr>
              <a:t>, </a:t>
            </a:r>
            <a:r>
              <a:rPr lang="en-US" sz="2000" b="1" dirty="0">
                <a:latin typeface="Verdana Bold" charset="0"/>
                <a:ea typeface="Verdana Bold" charset="0"/>
                <a:cs typeface="Verdana Bold" charset="0"/>
                <a:sym typeface="Verdana Bold" charset="0"/>
              </a:rPr>
              <a:t>NDE1, </a:t>
            </a:r>
            <a:r>
              <a:rPr lang="en-US" sz="2000" dirty="0">
                <a:latin typeface="Verdana Bold" charset="0"/>
                <a:ea typeface="Verdana Bold" charset="0"/>
                <a:cs typeface="Verdana Bold" charset="0"/>
                <a:sym typeface="Verdana Bold" charset="0"/>
              </a:rPr>
              <a:t>GGN,</a:t>
            </a:r>
            <a:r>
              <a:rPr lang="en-US" sz="2000" b="1" dirty="0">
                <a:latin typeface="Verdana Bold" charset="0"/>
                <a:ea typeface="Verdana Bold" charset="0"/>
                <a:cs typeface="Verdana Bold" charset="0"/>
                <a:sym typeface="Verdana Bold" charset="0"/>
              </a:rPr>
              <a:t> </a:t>
            </a:r>
            <a:r>
              <a:rPr lang="en-US" sz="2000" dirty="0">
                <a:latin typeface="Verdana" charset="0"/>
                <a:ea typeface="Verdana" charset="0"/>
                <a:cs typeface="Verdana" charset="0"/>
                <a:sym typeface="Verdana" charset="0"/>
              </a:rPr>
              <a:t>CYP2A7,</a:t>
            </a:r>
            <a:r>
              <a:rPr lang="en-US" sz="2000" dirty="0">
                <a:latin typeface="Verdana Bold" charset="0"/>
                <a:ea typeface="Verdana Bold" charset="0"/>
                <a:cs typeface="Verdana Bold" charset="0"/>
                <a:sym typeface="Verdana Bold" charset="0"/>
              </a:rPr>
              <a:t> </a:t>
            </a:r>
            <a:r>
              <a:rPr lang="en-US" sz="2000" dirty="0">
                <a:latin typeface="Verdana" charset="0"/>
                <a:ea typeface="Verdana" charset="0"/>
                <a:cs typeface="Verdana" charset="0"/>
                <a:sym typeface="Verdana" charset="0"/>
              </a:rPr>
              <a:t>IGKC</a:t>
            </a:r>
            <a:endParaRPr lang="en-US" sz="2000" dirty="0">
              <a:latin typeface="Verdana Bold" charset="0"/>
              <a:ea typeface="Verdana Bold" charset="0"/>
              <a:cs typeface="Verdana Bold" charset="0"/>
              <a:sym typeface="Verdana Bold" charset="0"/>
            </a:endParaRPr>
          </a:p>
          <a:p>
            <a:pPr marL="623888" indent="-342900" eaLnBrk="1" hangingPunct="1">
              <a:spcBef>
                <a:spcPct val="20000"/>
              </a:spcBef>
              <a:buFontTx/>
              <a:buChar char="•"/>
            </a:pPr>
            <a:endParaRPr lang="en-US" sz="2000" dirty="0">
              <a:latin typeface="Verdana Bold" charset="0"/>
              <a:ea typeface="Verdana Bold" charset="0"/>
              <a:cs typeface="Verdana Bold" charset="0"/>
              <a:sym typeface="Verdana Bold" charset="0"/>
            </a:endParaRPr>
          </a:p>
          <a:p>
            <a:pPr marL="623888" indent="-342900" eaLnBrk="1" hangingPunct="1">
              <a:spcBef>
                <a:spcPct val="20000"/>
              </a:spcBef>
            </a:pPr>
            <a:r>
              <a:rPr lang="en-US" b="1" dirty="0">
                <a:latin typeface="Verdana Bold" charset="0"/>
                <a:ea typeface="Verdana Bold" charset="0"/>
                <a:cs typeface="Verdana Bold" charset="0"/>
                <a:sym typeface="Verdana Bold" charset="0"/>
              </a:rPr>
              <a:t>Not Rare But Important</a:t>
            </a:r>
          </a:p>
          <a:p>
            <a:pPr marL="623888" indent="-342900" eaLnBrk="1" hangingPunct="1">
              <a:spcBef>
                <a:spcPct val="20000"/>
              </a:spcBef>
              <a:buFontTx/>
              <a:buChar char="•"/>
            </a:pPr>
            <a:r>
              <a:rPr lang="en-US" sz="2000" dirty="0"/>
              <a:t>KCNJ11 , KLF14, </a:t>
            </a:r>
            <a:r>
              <a:rPr lang="en-US" sz="2000" dirty="0" smtClean="0"/>
              <a:t>GCKR … </a:t>
            </a:r>
            <a:endParaRPr lang="en-US" sz="2000" dirty="0">
              <a:latin typeface="Verdana Bold" charset="0"/>
              <a:ea typeface="Heiti SC Medium" charset="-122"/>
              <a:cs typeface="Heiti SC Medium" charset="-122"/>
              <a:sym typeface="Verdana Bol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body" idx="1"/>
          </p:nvPr>
        </p:nvSpPr>
        <p:spPr>
          <a:xfrm>
            <a:off x="304800" y="1371600"/>
            <a:ext cx="8696325" cy="3608388"/>
          </a:xfrm>
        </p:spPr>
        <p:txBody>
          <a:bodyPr/>
          <a:lstStyle/>
          <a:p>
            <a:pPr marL="623888" eaLnBrk="1" hangingPunct="1">
              <a:buFontTx/>
              <a:buNone/>
            </a:pPr>
            <a:r>
              <a:rPr lang="en-US" sz="2000" b="1" dirty="0" err="1" smtClean="0">
                <a:latin typeface="Verdana Bold" charset="0"/>
                <a:ea typeface="Verdana Bold" charset="0"/>
                <a:cs typeface="Verdana Bold" charset="0"/>
                <a:sym typeface="Verdana Bold" charset="0"/>
              </a:rPr>
              <a:t>Missense</a:t>
            </a:r>
            <a:endParaRPr lang="en-US" sz="2000" b="1" dirty="0" smtClean="0">
              <a:latin typeface="Verdana Bold" charset="0"/>
              <a:ea typeface="Verdana Bold" charset="0"/>
              <a:cs typeface="Verdana Bold" charset="0"/>
              <a:sym typeface="Verdana Bold" charset="0"/>
            </a:endParaRPr>
          </a:p>
          <a:p>
            <a:pPr marL="623888" eaLnBrk="1" hangingPunct="1">
              <a:buFont typeface="Verdana" charset="0"/>
              <a:buChar char="•"/>
            </a:pPr>
            <a:r>
              <a:rPr lang="en-US" sz="2000" b="1" dirty="0" smtClean="0">
                <a:latin typeface="Verdana Bold" charset="0"/>
                <a:ea typeface="Verdana Bold" charset="0"/>
                <a:cs typeface="Verdana Bold" charset="0"/>
                <a:sym typeface="Verdana Bold" charset="0"/>
              </a:rPr>
              <a:t>ALAD</a:t>
            </a:r>
            <a:r>
              <a:rPr lang="en-US" sz="2000" b="1" dirty="0">
                <a:latin typeface="Verdana Bold" charset="0"/>
                <a:ea typeface="Verdana Bold" charset="0"/>
                <a:cs typeface="Verdana Bold" charset="0"/>
                <a:sym typeface="Verdana Bold" charset="0"/>
              </a:rPr>
              <a:t>, ABCC2, ACADVL, ADAMTS13,</a:t>
            </a:r>
            <a:r>
              <a:rPr lang="en-US" sz="2000" b="1" dirty="0">
                <a:latin typeface="Verdana" charset="0"/>
                <a:ea typeface="Verdana" charset="0"/>
                <a:cs typeface="Verdana" charset="0"/>
                <a:sym typeface="Verdana" charset="0"/>
              </a:rPr>
              <a:t> </a:t>
            </a:r>
            <a:r>
              <a:rPr lang="en-US" sz="2000" dirty="0">
                <a:latin typeface="Verdana" charset="0"/>
                <a:ea typeface="Verdana" charset="0"/>
                <a:cs typeface="Verdana" charset="0"/>
                <a:sym typeface="Verdana" charset="0"/>
              </a:rPr>
              <a:t>AGRN, BAAT, CDS1, </a:t>
            </a:r>
            <a:r>
              <a:rPr lang="en-US" sz="2000" b="1" dirty="0">
                <a:latin typeface="Verdana Bold" charset="0"/>
                <a:ea typeface="Verdana Bold" charset="0"/>
                <a:cs typeface="Verdana Bold" charset="0"/>
                <a:sym typeface="Verdana Bold" charset="0"/>
              </a:rPr>
              <a:t>CHD7</a:t>
            </a:r>
            <a:r>
              <a:rPr lang="en-US" sz="2000" dirty="0">
                <a:latin typeface="Verdana Bold" charset="0"/>
                <a:ea typeface="Verdana Bold" charset="0"/>
                <a:cs typeface="Verdana Bold" charset="0"/>
                <a:sym typeface="Verdana Bold" charset="0"/>
              </a:rPr>
              <a:t>,</a:t>
            </a:r>
            <a:r>
              <a:rPr lang="en-US" sz="2000" dirty="0">
                <a:latin typeface="Verdana" charset="0"/>
                <a:ea typeface="Verdana" charset="0"/>
                <a:cs typeface="Verdana" charset="0"/>
                <a:sym typeface="Verdana" charset="0"/>
              </a:rPr>
              <a:t> COL4A3, CTSD, </a:t>
            </a:r>
            <a:r>
              <a:rPr lang="en-US" sz="2000" b="1" dirty="0">
                <a:latin typeface="Verdana Bold" charset="0"/>
                <a:ea typeface="Verdana Bold" charset="0"/>
                <a:cs typeface="Verdana Bold" charset="0"/>
                <a:sym typeface="Verdana Bold" charset="0"/>
              </a:rPr>
              <a:t>DGCR2</a:t>
            </a:r>
            <a:r>
              <a:rPr lang="en-US" sz="2000" dirty="0">
                <a:latin typeface="Verdana Bold" charset="0"/>
                <a:ea typeface="Verdana Bold" charset="0"/>
                <a:cs typeface="Verdana Bold" charset="0"/>
                <a:sym typeface="Verdana Bold" charset="0"/>
              </a:rPr>
              <a:t>,</a:t>
            </a:r>
            <a:r>
              <a:rPr lang="en-US" sz="2000" dirty="0">
                <a:latin typeface="Verdana" charset="0"/>
                <a:ea typeface="Verdana" charset="0"/>
                <a:cs typeface="Verdana" charset="0"/>
                <a:sym typeface="Verdana" charset="0"/>
              </a:rPr>
              <a:t> </a:t>
            </a:r>
            <a:r>
              <a:rPr lang="en-US" sz="2000" b="1" dirty="0">
                <a:latin typeface="Verdana Bold" charset="0"/>
                <a:ea typeface="Verdana Bold" charset="0"/>
                <a:cs typeface="Verdana Bold" charset="0"/>
                <a:sym typeface="Verdana Bold" charset="0"/>
              </a:rPr>
              <a:t>DLD</a:t>
            </a:r>
            <a:r>
              <a:rPr lang="en-US" sz="2000" dirty="0">
                <a:latin typeface="Verdana Bold" charset="0"/>
                <a:ea typeface="Verdana Bold" charset="0"/>
                <a:cs typeface="Verdana Bold" charset="0"/>
                <a:sym typeface="Verdana Bold" charset="0"/>
              </a:rPr>
              <a:t>,</a:t>
            </a:r>
            <a:r>
              <a:rPr lang="en-US" sz="2000" dirty="0">
                <a:latin typeface="Verdana" charset="0"/>
                <a:ea typeface="Verdana" charset="0"/>
                <a:cs typeface="Verdana" charset="0"/>
                <a:sym typeface="Verdana" charset="0"/>
              </a:rPr>
              <a:t> DYSF, EPCAM, </a:t>
            </a:r>
            <a:r>
              <a:rPr lang="en-US" sz="2000" b="1" dirty="0">
                <a:latin typeface="Verdana Bold" charset="0"/>
                <a:ea typeface="Verdana Bold" charset="0"/>
                <a:cs typeface="Verdana Bold" charset="0"/>
                <a:sym typeface="Verdana Bold" charset="0"/>
              </a:rPr>
              <a:t>FGFR1OP</a:t>
            </a:r>
            <a:r>
              <a:rPr lang="en-US" sz="2000" dirty="0">
                <a:latin typeface="Verdana Bold" charset="0"/>
                <a:ea typeface="Verdana Bold" charset="0"/>
                <a:cs typeface="Verdana Bold" charset="0"/>
                <a:sym typeface="Verdana Bold" charset="0"/>
              </a:rPr>
              <a:t>,</a:t>
            </a:r>
            <a:r>
              <a:rPr lang="en-US" sz="2000" dirty="0">
                <a:latin typeface="Verdana" charset="0"/>
                <a:ea typeface="Verdana" charset="0"/>
                <a:cs typeface="Verdana" charset="0"/>
                <a:sym typeface="Verdana" charset="0"/>
              </a:rPr>
              <a:t> FKRP, </a:t>
            </a:r>
            <a:r>
              <a:rPr lang="en-US" sz="2000" b="1" dirty="0">
                <a:latin typeface="Verdana Bold" charset="0"/>
                <a:ea typeface="Verdana Bold" charset="0"/>
                <a:cs typeface="Verdana Bold" charset="0"/>
                <a:sym typeface="Verdana Bold" charset="0"/>
              </a:rPr>
              <a:t>GAA</a:t>
            </a:r>
            <a:r>
              <a:rPr lang="en-US" sz="2000" dirty="0">
                <a:latin typeface="Verdana Bold" charset="0"/>
                <a:ea typeface="Verdana Bold" charset="0"/>
                <a:cs typeface="Verdana Bold" charset="0"/>
                <a:sym typeface="Verdana Bold" charset="0"/>
              </a:rPr>
              <a:t>, </a:t>
            </a:r>
            <a:r>
              <a:rPr lang="en-US" sz="2000" b="1" dirty="0">
                <a:latin typeface="Verdana Bold" charset="0"/>
                <a:ea typeface="Verdana Bold" charset="0"/>
                <a:cs typeface="Verdana Bold" charset="0"/>
                <a:sym typeface="Verdana Bold" charset="0"/>
              </a:rPr>
              <a:t>GNAI2</a:t>
            </a:r>
            <a:r>
              <a:rPr lang="en-US" sz="2000" dirty="0">
                <a:latin typeface="Verdana Bold" charset="0"/>
                <a:ea typeface="Verdana Bold" charset="0"/>
                <a:cs typeface="Verdana Bold" charset="0"/>
                <a:sym typeface="Verdana Bold" charset="0"/>
              </a:rPr>
              <a:t>,</a:t>
            </a:r>
            <a:r>
              <a:rPr lang="en-US" sz="2000" dirty="0">
                <a:latin typeface="Verdana" charset="0"/>
                <a:ea typeface="Verdana" charset="0"/>
                <a:cs typeface="Verdana" charset="0"/>
                <a:sym typeface="Verdana" charset="0"/>
              </a:rPr>
              <a:t> HSPB1, IGKC, </a:t>
            </a:r>
            <a:r>
              <a:rPr lang="en-US" sz="2000" b="1" dirty="0">
                <a:latin typeface="Verdana Bold" charset="0"/>
                <a:ea typeface="Verdana Bold" charset="0"/>
                <a:cs typeface="Verdana Bold" charset="0"/>
                <a:sym typeface="Verdana Bold" charset="0"/>
              </a:rPr>
              <a:t>ITPR1</a:t>
            </a:r>
            <a:r>
              <a:rPr lang="en-US" sz="2000" dirty="0">
                <a:latin typeface="Verdana Bold" charset="0"/>
                <a:ea typeface="Verdana Bold" charset="0"/>
                <a:cs typeface="Verdana Bold" charset="0"/>
                <a:sym typeface="Verdana Bold" charset="0"/>
              </a:rPr>
              <a:t>,</a:t>
            </a:r>
            <a:r>
              <a:rPr lang="en-US" sz="2000" dirty="0">
                <a:latin typeface="Verdana" charset="0"/>
                <a:ea typeface="Verdana" charset="0"/>
                <a:cs typeface="Verdana" charset="0"/>
                <a:sym typeface="Verdana" charset="0"/>
              </a:rPr>
              <a:t> MED12, </a:t>
            </a:r>
            <a:r>
              <a:rPr lang="en-US" sz="2000" b="1" dirty="0">
                <a:latin typeface="Verdana Bold" charset="0"/>
                <a:ea typeface="Verdana Bold" charset="0"/>
                <a:cs typeface="Verdana Bold" charset="0"/>
                <a:sym typeface="Verdana Bold" charset="0"/>
              </a:rPr>
              <a:t>MKS1,</a:t>
            </a:r>
            <a:r>
              <a:rPr lang="en-US" sz="2000" b="1" dirty="0">
                <a:latin typeface="Verdana" charset="0"/>
                <a:ea typeface="Verdana" charset="0"/>
                <a:cs typeface="Verdana" charset="0"/>
                <a:sym typeface="Verdana" charset="0"/>
              </a:rPr>
              <a:t> </a:t>
            </a:r>
            <a:r>
              <a:rPr lang="en-US" sz="2000" b="1" dirty="0">
                <a:latin typeface="Verdana Bold" charset="0"/>
                <a:ea typeface="Verdana Bold" charset="0"/>
                <a:cs typeface="Verdana Bold" charset="0"/>
                <a:sym typeface="Verdana Bold" charset="0"/>
              </a:rPr>
              <a:t>NTRK1, PCM1, PKD1, PLEKHG5, PMS2, PRSS1, PTCH2, SERPINA1, SETX, SYNE1,</a:t>
            </a:r>
            <a:r>
              <a:rPr lang="en-US" sz="2000" b="1" dirty="0">
                <a:latin typeface="Verdana" charset="0"/>
                <a:ea typeface="Verdana" charset="0"/>
                <a:cs typeface="Verdana" charset="0"/>
                <a:sym typeface="Verdana" charset="0"/>
              </a:rPr>
              <a:t> </a:t>
            </a:r>
            <a:r>
              <a:rPr lang="en-US" sz="2000" dirty="0">
                <a:latin typeface="Verdana" charset="0"/>
                <a:ea typeface="Verdana" charset="0"/>
                <a:cs typeface="Verdana" charset="0"/>
                <a:sym typeface="Verdana" charset="0"/>
              </a:rPr>
              <a:t>TERT, TTN, </a:t>
            </a:r>
            <a:r>
              <a:rPr lang="en-US" sz="2000" b="1" dirty="0">
                <a:latin typeface="Verdana Bold" charset="0"/>
                <a:ea typeface="Verdana Bold" charset="0"/>
                <a:cs typeface="Verdana Bold" charset="0"/>
                <a:sym typeface="Verdana Bold" charset="0"/>
              </a:rPr>
              <a:t>VWF,</a:t>
            </a:r>
            <a:r>
              <a:rPr lang="en-US" sz="2000" dirty="0">
                <a:latin typeface="Verdana" charset="0"/>
                <a:ea typeface="Verdana" charset="0"/>
                <a:cs typeface="Verdana" charset="0"/>
                <a:sym typeface="Verdana" charset="0"/>
              </a:rPr>
              <a:t> ZFPM2, </a:t>
            </a:r>
            <a:r>
              <a:rPr lang="en-US" sz="2000" dirty="0" smtClean="0">
                <a:latin typeface="Verdana" charset="0"/>
                <a:ea typeface="Verdana" charset="0"/>
                <a:cs typeface="Verdana" charset="0"/>
                <a:sym typeface="Verdana" charset="0"/>
              </a:rPr>
              <a:t>PNPLA2.</a:t>
            </a:r>
          </a:p>
          <a:p>
            <a:pPr marL="623888" eaLnBrk="1" hangingPunct="1">
              <a:buFont typeface="Verdana" charset="0"/>
              <a:buChar char="•"/>
            </a:pPr>
            <a:endParaRPr lang="en-US" sz="2000" dirty="0" smtClean="0">
              <a:latin typeface="Verdana" charset="0"/>
              <a:ea typeface="Verdana" charset="0"/>
              <a:cs typeface="Verdana" charset="0"/>
              <a:sym typeface="Verdana" charset="0"/>
            </a:endParaRPr>
          </a:p>
          <a:p>
            <a:pPr marL="623888" eaLnBrk="1" hangingPunct="1">
              <a:buFont typeface="Verdana" charset="0"/>
              <a:buChar char="•"/>
            </a:pPr>
            <a:endParaRPr lang="en-US" sz="2000" dirty="0" smtClean="0">
              <a:latin typeface="Verdana" charset="0"/>
              <a:ea typeface="Verdana" charset="0"/>
              <a:cs typeface="Verdana" charset="0"/>
              <a:sym typeface="Verdana" charset="0"/>
            </a:endParaRPr>
          </a:p>
          <a:p>
            <a:pPr marL="623888" eaLnBrk="1" hangingPunct="1">
              <a:buFont typeface="Verdana" charset="0"/>
              <a:buChar char="•"/>
            </a:pPr>
            <a:endParaRPr lang="en-US" sz="2000" dirty="0">
              <a:latin typeface="Verdana" charset="0"/>
              <a:sym typeface="Verdana" charset="0"/>
            </a:endParaRPr>
          </a:p>
        </p:txBody>
      </p:sp>
      <p:sp>
        <p:nvSpPr>
          <p:cNvPr id="82949" name="Rectangle 2"/>
          <p:cNvSpPr txBox="1">
            <a:spLocks noChangeArrowheads="1"/>
          </p:cNvSpPr>
          <p:nvPr/>
        </p:nvSpPr>
        <p:spPr bwMode="auto">
          <a:xfrm>
            <a:off x="261938" y="3733800"/>
            <a:ext cx="6977062" cy="2125663"/>
          </a:xfrm>
          <a:prstGeom prst="rect">
            <a:avLst/>
          </a:prstGeom>
          <a:noFill/>
          <a:ln w="9525">
            <a:noFill/>
            <a:miter lim="800000"/>
            <a:headEnd/>
            <a:tailEnd/>
          </a:ln>
        </p:spPr>
        <p:txBody>
          <a:bodyPr>
            <a:prstTxWarp prst="textNoShape">
              <a:avLst/>
            </a:prstTxWarp>
          </a:bodyPr>
          <a:lstStyle/>
          <a:p>
            <a:pPr marL="623888" indent="-342900" eaLnBrk="1" hangingPunct="1">
              <a:spcBef>
                <a:spcPct val="20000"/>
              </a:spcBef>
            </a:pPr>
            <a:r>
              <a:rPr lang="en-US" sz="2000" b="1" dirty="0">
                <a:latin typeface="Verdana" charset="0"/>
                <a:ea typeface="Verdana" charset="0"/>
                <a:cs typeface="Verdana" charset="0"/>
                <a:sym typeface="Verdana" charset="0"/>
              </a:rPr>
              <a:t>Nonsense</a:t>
            </a:r>
          </a:p>
          <a:p>
            <a:pPr marL="623888" indent="-342900" eaLnBrk="1" hangingPunct="1">
              <a:spcBef>
                <a:spcPct val="20000"/>
              </a:spcBef>
              <a:buFontTx/>
              <a:buChar char="•"/>
            </a:pPr>
            <a:r>
              <a:rPr lang="en-US" sz="2000" dirty="0">
                <a:latin typeface="Verdana" charset="0"/>
                <a:ea typeface="Verdana" charset="0"/>
                <a:cs typeface="Verdana" charset="0"/>
                <a:sym typeface="Verdana" charset="0"/>
              </a:rPr>
              <a:t>PRAMEF2, </a:t>
            </a:r>
            <a:r>
              <a:rPr lang="en-US" sz="2000" b="1" dirty="0">
                <a:latin typeface="Verdana Bold" charset="0"/>
                <a:ea typeface="Verdana Bold" charset="0"/>
                <a:cs typeface="Verdana Bold" charset="0"/>
                <a:sym typeface="Verdana Bold" charset="0"/>
              </a:rPr>
              <a:t>PLCXD2, NUP54</a:t>
            </a:r>
            <a:r>
              <a:rPr lang="en-US" sz="2000" b="1" dirty="0">
                <a:latin typeface="Verdana" charset="0"/>
                <a:ea typeface="Verdana" charset="0"/>
                <a:cs typeface="Verdana" charset="0"/>
                <a:sym typeface="Verdana" charset="0"/>
              </a:rPr>
              <a:t>, </a:t>
            </a:r>
            <a:r>
              <a:rPr lang="en-US" sz="2000" dirty="0">
                <a:latin typeface="Verdana" charset="0"/>
                <a:ea typeface="Verdana" charset="0"/>
                <a:cs typeface="Verdana" charset="0"/>
                <a:sym typeface="Verdana" charset="0"/>
              </a:rPr>
              <a:t>RP1L1, PIK3C2G</a:t>
            </a:r>
            <a:r>
              <a:rPr lang="en-US" sz="2000" dirty="0">
                <a:latin typeface="Verdana Bold" charset="0"/>
                <a:ea typeface="Verdana Bold" charset="0"/>
                <a:cs typeface="Verdana Bold" charset="0"/>
                <a:sym typeface="Verdana Bold" charset="0"/>
              </a:rPr>
              <a:t>, </a:t>
            </a:r>
            <a:r>
              <a:rPr lang="en-US" sz="2000" b="1" dirty="0">
                <a:latin typeface="Verdana Bold" charset="0"/>
                <a:ea typeface="Verdana Bold" charset="0"/>
                <a:cs typeface="Verdana Bold" charset="0"/>
                <a:sym typeface="Verdana Bold" charset="0"/>
              </a:rPr>
              <a:t>NDE1, </a:t>
            </a:r>
            <a:r>
              <a:rPr lang="en-US" sz="2000" dirty="0">
                <a:latin typeface="Verdana Bold" charset="0"/>
                <a:ea typeface="Verdana Bold" charset="0"/>
                <a:cs typeface="Verdana Bold" charset="0"/>
                <a:sym typeface="Verdana Bold" charset="0"/>
              </a:rPr>
              <a:t>GGN,</a:t>
            </a:r>
            <a:r>
              <a:rPr lang="en-US" sz="2000" b="1" dirty="0">
                <a:latin typeface="Verdana Bold" charset="0"/>
                <a:ea typeface="Verdana Bold" charset="0"/>
                <a:cs typeface="Verdana Bold" charset="0"/>
                <a:sym typeface="Verdana Bold" charset="0"/>
              </a:rPr>
              <a:t> </a:t>
            </a:r>
            <a:r>
              <a:rPr lang="en-US" sz="2000" dirty="0">
                <a:latin typeface="Verdana" charset="0"/>
                <a:ea typeface="Verdana" charset="0"/>
                <a:cs typeface="Verdana" charset="0"/>
                <a:sym typeface="Verdana" charset="0"/>
              </a:rPr>
              <a:t>CYP2A7,</a:t>
            </a:r>
            <a:r>
              <a:rPr lang="en-US" sz="2000" dirty="0">
                <a:latin typeface="Verdana Bold" charset="0"/>
                <a:ea typeface="Verdana Bold" charset="0"/>
                <a:cs typeface="Verdana Bold" charset="0"/>
                <a:sym typeface="Verdana Bold" charset="0"/>
              </a:rPr>
              <a:t> </a:t>
            </a:r>
            <a:r>
              <a:rPr lang="en-US" sz="2000" dirty="0">
                <a:latin typeface="Verdana" charset="0"/>
                <a:ea typeface="Verdana" charset="0"/>
                <a:cs typeface="Verdana" charset="0"/>
                <a:sym typeface="Verdana" charset="0"/>
              </a:rPr>
              <a:t>IGKC</a:t>
            </a:r>
            <a:endParaRPr lang="en-US" sz="2000" dirty="0">
              <a:latin typeface="Verdana Bold" charset="0"/>
              <a:ea typeface="Verdana Bold" charset="0"/>
              <a:cs typeface="Verdana Bold" charset="0"/>
              <a:sym typeface="Verdana Bold" charset="0"/>
            </a:endParaRPr>
          </a:p>
          <a:p>
            <a:pPr marL="623888" indent="-342900" eaLnBrk="1" hangingPunct="1">
              <a:spcBef>
                <a:spcPct val="20000"/>
              </a:spcBef>
              <a:buFontTx/>
              <a:buChar char="•"/>
            </a:pPr>
            <a:endParaRPr lang="en-US" sz="2000" dirty="0">
              <a:latin typeface="Verdana Bold" charset="0"/>
              <a:ea typeface="Verdana Bold" charset="0"/>
              <a:cs typeface="Verdana Bold" charset="0"/>
              <a:sym typeface="Verdana Bold" charset="0"/>
            </a:endParaRPr>
          </a:p>
          <a:p>
            <a:pPr marL="623888" indent="-342900" eaLnBrk="1" hangingPunct="1">
              <a:spcBef>
                <a:spcPct val="20000"/>
              </a:spcBef>
            </a:pPr>
            <a:r>
              <a:rPr lang="en-US" sz="2000" b="1" dirty="0">
                <a:latin typeface="Verdana Bold" charset="0"/>
                <a:ea typeface="Verdana Bold" charset="0"/>
                <a:cs typeface="Verdana Bold" charset="0"/>
                <a:sym typeface="Verdana Bold" charset="0"/>
              </a:rPr>
              <a:t>Not Rare But Important</a:t>
            </a:r>
          </a:p>
          <a:p>
            <a:pPr marL="623888" indent="-342900" eaLnBrk="1" hangingPunct="1">
              <a:spcBef>
                <a:spcPct val="20000"/>
              </a:spcBef>
              <a:buFontTx/>
              <a:buChar char="•"/>
            </a:pPr>
            <a:r>
              <a:rPr lang="en-US" sz="2400" dirty="0"/>
              <a:t>KCNJ11 , </a:t>
            </a:r>
            <a:r>
              <a:rPr lang="en-US" sz="2400" dirty="0" smtClean="0"/>
              <a:t>KLF4</a:t>
            </a:r>
            <a:r>
              <a:rPr lang="en-US" sz="2400" dirty="0"/>
              <a:t>, GCKR …</a:t>
            </a:r>
            <a:r>
              <a:rPr lang="en-US" sz="2400" dirty="0" smtClean="0"/>
              <a:t> </a:t>
            </a:r>
            <a:endParaRPr lang="en-US" sz="2400" dirty="0">
              <a:latin typeface="Verdana Bold" charset="0"/>
              <a:ea typeface="Heiti SC Medium" charset="-122"/>
              <a:cs typeface="Heiti SC Medium" charset="-122"/>
              <a:sym typeface="Verdana Bold" charset="0"/>
            </a:endParaRPr>
          </a:p>
        </p:txBody>
      </p:sp>
      <p:grpSp>
        <p:nvGrpSpPr>
          <p:cNvPr id="2" name="Group 9"/>
          <p:cNvGrpSpPr/>
          <p:nvPr/>
        </p:nvGrpSpPr>
        <p:grpSpPr>
          <a:xfrm>
            <a:off x="914400" y="5522894"/>
            <a:ext cx="4495800" cy="1106506"/>
            <a:chOff x="6858000" y="3048000"/>
            <a:chExt cx="4495800" cy="1106506"/>
          </a:xfrm>
        </p:grpSpPr>
        <p:sp>
          <p:nvSpPr>
            <p:cNvPr id="6" name="Rectangle 5"/>
            <p:cNvSpPr/>
            <p:nvPr/>
          </p:nvSpPr>
          <p:spPr>
            <a:xfrm>
              <a:off x="6858000" y="3048000"/>
              <a:ext cx="2286000" cy="4572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6" idx="2"/>
            </p:cNvCxnSpPr>
            <p:nvPr/>
          </p:nvCxnSpPr>
          <p:spPr>
            <a:xfrm rot="16200000" flipH="1">
              <a:off x="7924800" y="3581400"/>
              <a:ext cx="304802" cy="152402"/>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8153401" y="3631286"/>
              <a:ext cx="3200399" cy="523220"/>
            </a:xfrm>
            <a:prstGeom prst="rect">
              <a:avLst/>
            </a:prstGeom>
          </p:spPr>
          <p:txBody>
            <a:bodyPr wrap="square">
              <a:spAutoFit/>
            </a:bodyPr>
            <a:lstStyle/>
            <a:p>
              <a:r>
                <a:rPr lang="en-US" sz="2800" b="1" dirty="0" smtClean="0">
                  <a:solidFill>
                    <a:srgbClr val="FF0000"/>
                  </a:solidFill>
                </a:rPr>
                <a:t>Diabetes</a:t>
              </a:r>
              <a:endParaRPr lang="en-US" sz="2800" b="1" dirty="0">
                <a:solidFill>
                  <a:srgbClr val="FF0000"/>
                </a:solidFill>
              </a:endParaRPr>
            </a:p>
          </p:txBody>
        </p:sp>
      </p:grpSp>
      <p:grpSp>
        <p:nvGrpSpPr>
          <p:cNvPr id="3" name="Group 31"/>
          <p:cNvGrpSpPr/>
          <p:nvPr/>
        </p:nvGrpSpPr>
        <p:grpSpPr>
          <a:xfrm>
            <a:off x="3200400" y="5141893"/>
            <a:ext cx="4235450" cy="954107"/>
            <a:chOff x="2971802" y="5218093"/>
            <a:chExt cx="4235450" cy="954107"/>
          </a:xfrm>
        </p:grpSpPr>
        <p:grpSp>
          <p:nvGrpSpPr>
            <p:cNvPr id="4" name="Group 10"/>
            <p:cNvGrpSpPr/>
            <p:nvPr/>
          </p:nvGrpSpPr>
          <p:grpSpPr>
            <a:xfrm>
              <a:off x="2971802" y="5218093"/>
              <a:ext cx="4235450" cy="954107"/>
              <a:chOff x="6858000" y="2667000"/>
              <a:chExt cx="3332812" cy="954107"/>
            </a:xfrm>
          </p:grpSpPr>
          <p:sp>
            <p:nvSpPr>
              <p:cNvPr id="12" name="Rectangle 11"/>
              <p:cNvSpPr/>
              <p:nvPr/>
            </p:nvSpPr>
            <p:spPr>
              <a:xfrm>
                <a:off x="6858000" y="3048000"/>
                <a:ext cx="762000" cy="4572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057212" y="2667000"/>
                <a:ext cx="2133600" cy="954107"/>
              </a:xfrm>
              <a:prstGeom prst="rect">
                <a:avLst/>
              </a:prstGeom>
            </p:spPr>
            <p:txBody>
              <a:bodyPr wrap="square">
                <a:spAutoFit/>
              </a:bodyPr>
              <a:lstStyle/>
              <a:p>
                <a:r>
                  <a:rPr lang="en-US" sz="2800" b="1" dirty="0" smtClean="0">
                    <a:solidFill>
                      <a:srgbClr val="FF0000"/>
                    </a:solidFill>
                  </a:rPr>
                  <a:t>High Cholesterol</a:t>
                </a:r>
                <a:endParaRPr lang="en-US" sz="2800" b="1" dirty="0">
                  <a:solidFill>
                    <a:srgbClr val="FF0000"/>
                  </a:solidFill>
                </a:endParaRPr>
              </a:p>
            </p:txBody>
          </p:sp>
        </p:grpSp>
        <p:cxnSp>
          <p:nvCxnSpPr>
            <p:cNvPr id="17" name="Straight Arrow Connector 16"/>
            <p:cNvCxnSpPr>
              <a:stCxn id="12" idx="3"/>
            </p:cNvCxnSpPr>
            <p:nvPr/>
          </p:nvCxnSpPr>
          <p:spPr>
            <a:xfrm flipV="1">
              <a:off x="3940175" y="5599094"/>
              <a:ext cx="555625" cy="22859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0" name="Rectangle 19"/>
          <p:cNvSpPr/>
          <p:nvPr/>
        </p:nvSpPr>
        <p:spPr>
          <a:xfrm>
            <a:off x="7772400" y="3581400"/>
            <a:ext cx="2133600" cy="523220"/>
          </a:xfrm>
          <a:prstGeom prst="rect">
            <a:avLst/>
          </a:prstGeom>
        </p:spPr>
        <p:txBody>
          <a:bodyPr wrap="square">
            <a:spAutoFit/>
          </a:bodyPr>
          <a:lstStyle/>
          <a:p>
            <a:endParaRPr lang="en-US" sz="2800" b="1" dirty="0">
              <a:solidFill>
                <a:srgbClr val="FF0000"/>
              </a:solidFill>
            </a:endParaRPr>
          </a:p>
        </p:txBody>
      </p:sp>
      <p:grpSp>
        <p:nvGrpSpPr>
          <p:cNvPr id="5" name="Group 22"/>
          <p:cNvGrpSpPr/>
          <p:nvPr/>
        </p:nvGrpSpPr>
        <p:grpSpPr>
          <a:xfrm>
            <a:off x="6781800" y="2971800"/>
            <a:ext cx="2362199" cy="1905000"/>
            <a:chOff x="7162800" y="2991653"/>
            <a:chExt cx="2362199" cy="1905000"/>
          </a:xfrm>
        </p:grpSpPr>
        <p:sp>
          <p:nvSpPr>
            <p:cNvPr id="24" name="Rectangle 23"/>
            <p:cNvSpPr/>
            <p:nvPr/>
          </p:nvSpPr>
          <p:spPr>
            <a:xfrm>
              <a:off x="7162800" y="2991653"/>
              <a:ext cx="990600" cy="4572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stCxn id="24" idx="2"/>
            </p:cNvCxnSpPr>
            <p:nvPr/>
          </p:nvCxnSpPr>
          <p:spPr>
            <a:xfrm>
              <a:off x="7658100" y="3448853"/>
              <a:ext cx="342900" cy="3048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924800" y="3511658"/>
              <a:ext cx="1600199" cy="1384995"/>
            </a:xfrm>
            <a:prstGeom prst="rect">
              <a:avLst/>
            </a:prstGeom>
          </p:spPr>
          <p:txBody>
            <a:bodyPr wrap="square">
              <a:spAutoFit/>
            </a:bodyPr>
            <a:lstStyle/>
            <a:p>
              <a:r>
                <a:rPr lang="en-US" sz="2800" b="1" dirty="0" err="1" smtClean="0">
                  <a:solidFill>
                    <a:srgbClr val="FF0000"/>
                  </a:solidFill>
                </a:rPr>
                <a:t>Aplastic</a:t>
              </a:r>
              <a:r>
                <a:rPr lang="en-US" sz="2800" b="1" dirty="0" smtClean="0">
                  <a:solidFill>
                    <a:srgbClr val="FF0000"/>
                  </a:solidFill>
                </a:rPr>
                <a:t> Anemia</a:t>
              </a:r>
            </a:p>
            <a:p>
              <a:endParaRPr lang="en-US" sz="2800" b="1" dirty="0">
                <a:solidFill>
                  <a:srgbClr val="FF0000"/>
                </a:solidFill>
              </a:endParaRPr>
            </a:p>
          </p:txBody>
        </p:sp>
      </p:grpSp>
      <p:sp>
        <p:nvSpPr>
          <p:cNvPr id="21" name="Rectangle 1"/>
          <p:cNvSpPr txBox="1">
            <a:spLocks noChangeArrowheads="1"/>
          </p:cNvSpPr>
          <p:nvPr/>
        </p:nvSpPr>
        <p:spPr>
          <a:xfrm>
            <a:off x="0" y="228600"/>
            <a:ext cx="91440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22268"/>
                </a:solidFill>
                <a:effectLst/>
                <a:uLnTx/>
                <a:uFillTx/>
                <a:latin typeface="+mj-lt"/>
                <a:ea typeface="+mj-ea"/>
                <a:cs typeface="+mj-cs"/>
              </a:rPr>
              <a:t>Rare Variants in Disease Genes (51 Total)</a:t>
            </a:r>
            <a:endParaRPr kumimoji="0" lang="en-US" sz="3600" b="1" i="0" u="none" strike="noStrike" kern="1200" cap="none" spc="0" normalizeH="0" baseline="0" noProof="0" dirty="0">
              <a:ln>
                <a:noFill/>
              </a:ln>
              <a:solidFill>
                <a:srgbClr val="222268"/>
              </a:solidFill>
              <a:effectLst/>
              <a:uLnTx/>
              <a:uFillTx/>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33400" y="228600"/>
            <a:ext cx="8229600" cy="1066800"/>
          </a:xfrm>
        </p:spPr>
        <p:txBody>
          <a:bodyPr/>
          <a:lstStyle/>
          <a:p>
            <a:r>
              <a:rPr lang="en-US" sz="3600" dirty="0" smtClean="0"/>
              <a:t>Approach II: Complex Disease </a:t>
            </a:r>
            <a:r>
              <a:rPr lang="en-US" sz="3600" dirty="0"/>
              <a:t>R</a:t>
            </a:r>
            <a:r>
              <a:rPr lang="en-US" sz="3600" dirty="0" smtClean="0"/>
              <a:t>isk </a:t>
            </a:r>
            <a:r>
              <a:rPr lang="en-US" sz="3600" dirty="0"/>
              <a:t>P</a:t>
            </a:r>
            <a:r>
              <a:rPr lang="en-US" sz="3600" dirty="0" smtClean="0"/>
              <a:t>rofile Using </a:t>
            </a:r>
            <a:r>
              <a:rPr lang="en-US" sz="3600" dirty="0" err="1" smtClean="0"/>
              <a:t>VariMed</a:t>
            </a:r>
            <a:endParaRPr lang="en-US" sz="3600" dirty="0" smtClean="0"/>
          </a:p>
        </p:txBody>
      </p:sp>
      <p:sp>
        <p:nvSpPr>
          <p:cNvPr id="40963" name="Rectangle 5"/>
          <p:cNvSpPr>
            <a:spLocks noChangeArrowheads="1"/>
          </p:cNvSpPr>
          <p:nvPr/>
        </p:nvSpPr>
        <p:spPr bwMode="auto">
          <a:xfrm>
            <a:off x="5556250" y="6319838"/>
            <a:ext cx="4730750" cy="461962"/>
          </a:xfrm>
          <a:prstGeom prst="rect">
            <a:avLst/>
          </a:prstGeom>
          <a:noFill/>
          <a:ln w="9525">
            <a:noFill/>
            <a:miter lim="800000"/>
            <a:headEnd/>
            <a:tailEnd/>
          </a:ln>
        </p:spPr>
        <p:txBody>
          <a:bodyPr>
            <a:prstTxWarp prst="textNoShape">
              <a:avLst/>
            </a:prstTxWarp>
            <a:spAutoFit/>
          </a:bodyPr>
          <a:lstStyle/>
          <a:p>
            <a:r>
              <a:rPr lang="en-US" dirty="0" err="1"/>
              <a:t>Rong</a:t>
            </a:r>
            <a:r>
              <a:rPr lang="en-US" dirty="0"/>
              <a:t> Chen </a:t>
            </a:r>
            <a:r>
              <a:rPr lang="en-US" dirty="0" smtClean="0"/>
              <a:t>&amp; </a:t>
            </a:r>
            <a:r>
              <a:rPr lang="en-US" dirty="0" err="1"/>
              <a:t>Atul</a:t>
            </a:r>
            <a:r>
              <a:rPr lang="en-US" dirty="0"/>
              <a:t> Butte</a:t>
            </a:r>
          </a:p>
        </p:txBody>
      </p:sp>
      <p:pic>
        <p:nvPicPr>
          <p:cNvPr id="40964" name="Content Placeholder 5" descr="Snyder_OverallRisk_LinearScale[2].pdf"/>
          <p:cNvPicPr>
            <a:picLocks noGrp="1" noChangeAspect="1"/>
          </p:cNvPicPr>
          <p:nvPr>
            <p:ph idx="1"/>
          </p:nvPr>
        </p:nvPicPr>
        <p:blipFill rotWithShape="1">
          <a:blip r:embed="rId2"/>
          <a:srcRect r="5496" b="58867"/>
          <a:stretch/>
        </p:blipFill>
        <p:spPr>
          <a:xfrm>
            <a:off x="533400" y="1066800"/>
            <a:ext cx="8609448" cy="4724400"/>
          </a:xfrm>
        </p:spPr>
      </p:pic>
      <p:sp>
        <p:nvSpPr>
          <p:cNvPr id="2" name="Rectangle 1"/>
          <p:cNvSpPr/>
          <p:nvPr/>
        </p:nvSpPr>
        <p:spPr>
          <a:xfrm>
            <a:off x="609600" y="5791200"/>
            <a:ext cx="555360" cy="400110"/>
          </a:xfrm>
          <a:prstGeom prst="rect">
            <a:avLst/>
          </a:prstGeom>
        </p:spPr>
        <p:txBody>
          <a:bodyPr wrap="none">
            <a:spAutoFit/>
          </a:bodyPr>
          <a:lstStyle/>
          <a:p>
            <a:r>
              <a:rPr lang="en-US" sz="2000" dirty="0" smtClean="0"/>
              <a:t>0%</a:t>
            </a:r>
            <a:endParaRPr lang="en-US" sz="2000" dirty="0"/>
          </a:p>
        </p:txBody>
      </p:sp>
      <p:sp>
        <p:nvSpPr>
          <p:cNvPr id="6" name="Rectangle 5"/>
          <p:cNvSpPr/>
          <p:nvPr/>
        </p:nvSpPr>
        <p:spPr>
          <a:xfrm>
            <a:off x="5255355" y="5805845"/>
            <a:ext cx="840645" cy="400110"/>
          </a:xfrm>
          <a:prstGeom prst="rect">
            <a:avLst/>
          </a:prstGeom>
        </p:spPr>
        <p:txBody>
          <a:bodyPr wrap="none">
            <a:spAutoFit/>
          </a:bodyPr>
          <a:lstStyle/>
          <a:p>
            <a:r>
              <a:rPr lang="en-US" sz="2000" dirty="0" smtClean="0"/>
              <a:t>100%</a:t>
            </a:r>
            <a:endParaRPr lang="en-US" sz="2000" dirty="0"/>
          </a:p>
        </p:txBody>
      </p:sp>
      <p:sp>
        <p:nvSpPr>
          <p:cNvPr id="3" name="Rectangle 2"/>
          <p:cNvSpPr/>
          <p:nvPr/>
        </p:nvSpPr>
        <p:spPr>
          <a:xfrm>
            <a:off x="7544160" y="1828800"/>
            <a:ext cx="304440" cy="461665"/>
          </a:xfrm>
          <a:prstGeom prst="rect">
            <a:avLst/>
          </a:prstGeom>
        </p:spPr>
        <p:txBody>
          <a:bodyPr wrap="none">
            <a:spAutoFit/>
          </a:bodyPr>
          <a:lstStyle/>
          <a:p>
            <a:r>
              <a:rPr lang="en-US" dirty="0"/>
              <a:t>*</a:t>
            </a:r>
          </a:p>
        </p:txBody>
      </p:sp>
      <p:sp>
        <p:nvSpPr>
          <p:cNvPr id="8" name="Rectangle 7"/>
          <p:cNvSpPr/>
          <p:nvPr/>
        </p:nvSpPr>
        <p:spPr>
          <a:xfrm>
            <a:off x="7086600" y="2281535"/>
            <a:ext cx="304440" cy="461665"/>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11230791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2859" b="22760"/>
          <a:stretch/>
        </p:blipFill>
        <p:spPr>
          <a:xfrm>
            <a:off x="-304800" y="1905000"/>
            <a:ext cx="9573065" cy="3081867"/>
          </a:xfrm>
          <a:prstGeom prst="rect">
            <a:avLst/>
          </a:prstGeom>
        </p:spPr>
      </p:pic>
      <p:sp>
        <p:nvSpPr>
          <p:cNvPr id="5" name="TextBox 23"/>
          <p:cNvSpPr txBox="1">
            <a:spLocks noChangeArrowheads="1"/>
          </p:cNvSpPr>
          <p:nvPr/>
        </p:nvSpPr>
        <p:spPr bwMode="auto">
          <a:xfrm>
            <a:off x="2133600" y="457200"/>
            <a:ext cx="5176838" cy="647700"/>
          </a:xfrm>
          <a:prstGeom prst="rect">
            <a:avLst/>
          </a:prstGeom>
          <a:noFill/>
          <a:ln w="9525">
            <a:noFill/>
            <a:miter lim="800000"/>
            <a:headEnd/>
            <a:tailEnd/>
          </a:ln>
        </p:spPr>
        <p:txBody>
          <a:bodyPr>
            <a:prstTxWarp prst="textNoShape">
              <a:avLst/>
            </a:prstTxWarp>
            <a:spAutoFit/>
          </a:bodyPr>
          <a:lstStyle/>
          <a:p>
            <a:pPr algn="ctr"/>
            <a:r>
              <a:rPr lang="en-US" sz="3600" dirty="0"/>
              <a:t>GLUCOSE LEVELS</a:t>
            </a:r>
          </a:p>
        </p:txBody>
      </p:sp>
      <p:grpSp>
        <p:nvGrpSpPr>
          <p:cNvPr id="7" name="Group 26"/>
          <p:cNvGrpSpPr>
            <a:grpSpLocks/>
          </p:cNvGrpSpPr>
          <p:nvPr/>
        </p:nvGrpSpPr>
        <p:grpSpPr bwMode="auto">
          <a:xfrm>
            <a:off x="914400" y="5176841"/>
            <a:ext cx="2003425" cy="980928"/>
            <a:chOff x="2573423" y="6283454"/>
            <a:chExt cx="2002693" cy="981281"/>
          </a:xfrm>
        </p:grpSpPr>
        <p:cxnSp>
          <p:nvCxnSpPr>
            <p:cNvPr id="9" name="Straight Arrow Connector 8"/>
            <p:cNvCxnSpPr/>
            <p:nvPr/>
          </p:nvCxnSpPr>
          <p:spPr>
            <a:xfrm flipV="1">
              <a:off x="3560487" y="6283454"/>
              <a:ext cx="0" cy="341435"/>
            </a:xfrm>
            <a:prstGeom prst="straightConnector1">
              <a:avLst/>
            </a:prstGeom>
            <a:ln w="5715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0" name="TextBox 29"/>
            <p:cNvSpPr txBox="1">
              <a:spLocks noChangeArrowheads="1"/>
            </p:cNvSpPr>
            <p:nvPr/>
          </p:nvSpPr>
          <p:spPr bwMode="auto">
            <a:xfrm>
              <a:off x="2573423" y="6618171"/>
              <a:ext cx="2002693" cy="646564"/>
            </a:xfrm>
            <a:prstGeom prst="rect">
              <a:avLst/>
            </a:prstGeom>
            <a:noFill/>
            <a:ln w="9525">
              <a:noFill/>
              <a:miter lim="800000"/>
              <a:headEnd/>
              <a:tailEnd/>
            </a:ln>
          </p:spPr>
          <p:txBody>
            <a:bodyPr>
              <a:prstTxWarp prst="textNoShape">
                <a:avLst/>
              </a:prstTxWarp>
              <a:spAutoFit/>
            </a:bodyPr>
            <a:lstStyle/>
            <a:p>
              <a:pPr algn="ctr"/>
              <a:r>
                <a:rPr lang="en-US" sz="1800" b="1" dirty="0"/>
                <a:t>HRV INFECTION</a:t>
              </a:r>
            </a:p>
            <a:p>
              <a:pPr algn="ctr"/>
              <a:r>
                <a:rPr lang="en-US" sz="1800" b="1" dirty="0"/>
                <a:t>(DAY 0-21)</a:t>
              </a:r>
            </a:p>
          </p:txBody>
        </p:sp>
      </p:grpSp>
      <p:grpSp>
        <p:nvGrpSpPr>
          <p:cNvPr id="12" name="Group 31"/>
          <p:cNvGrpSpPr>
            <a:grpSpLocks/>
          </p:cNvGrpSpPr>
          <p:nvPr/>
        </p:nvGrpSpPr>
        <p:grpSpPr bwMode="auto">
          <a:xfrm>
            <a:off x="3200400" y="5181600"/>
            <a:ext cx="2003425" cy="980928"/>
            <a:chOff x="2556489" y="6283454"/>
            <a:chExt cx="2002693" cy="981281"/>
          </a:xfrm>
        </p:grpSpPr>
        <p:cxnSp>
          <p:nvCxnSpPr>
            <p:cNvPr id="14" name="Straight Arrow Connector 13"/>
            <p:cNvCxnSpPr/>
            <p:nvPr/>
          </p:nvCxnSpPr>
          <p:spPr>
            <a:xfrm flipV="1">
              <a:off x="3543553" y="6283454"/>
              <a:ext cx="0" cy="341435"/>
            </a:xfrm>
            <a:prstGeom prst="straightConnector1">
              <a:avLst/>
            </a:prstGeom>
            <a:ln w="57150" cmpd="sng">
              <a:solidFill>
                <a:srgbClr val="008000"/>
              </a:solidFill>
              <a:tailEnd type="arrow"/>
            </a:ln>
          </p:spPr>
          <p:style>
            <a:lnRef idx="2">
              <a:schemeClr val="accent2"/>
            </a:lnRef>
            <a:fillRef idx="0">
              <a:schemeClr val="accent2"/>
            </a:fillRef>
            <a:effectRef idx="1">
              <a:schemeClr val="accent2"/>
            </a:effectRef>
            <a:fontRef idx="minor">
              <a:schemeClr val="tx1"/>
            </a:fontRef>
          </p:style>
        </p:cxnSp>
        <p:sp>
          <p:nvSpPr>
            <p:cNvPr id="15" name="TextBox 34"/>
            <p:cNvSpPr txBox="1">
              <a:spLocks noChangeArrowheads="1"/>
            </p:cNvSpPr>
            <p:nvPr/>
          </p:nvSpPr>
          <p:spPr bwMode="auto">
            <a:xfrm>
              <a:off x="2556489" y="6618171"/>
              <a:ext cx="2002693" cy="646564"/>
            </a:xfrm>
            <a:prstGeom prst="rect">
              <a:avLst/>
            </a:prstGeom>
            <a:noFill/>
            <a:ln w="9525">
              <a:noFill/>
              <a:miter lim="800000"/>
              <a:headEnd/>
              <a:tailEnd/>
            </a:ln>
          </p:spPr>
          <p:txBody>
            <a:bodyPr>
              <a:prstTxWarp prst="textNoShape">
                <a:avLst/>
              </a:prstTxWarp>
              <a:spAutoFit/>
            </a:bodyPr>
            <a:lstStyle/>
            <a:p>
              <a:pPr algn="ctr"/>
              <a:r>
                <a:rPr lang="en-US" sz="1800" b="1"/>
                <a:t>RSV INFECTION</a:t>
              </a:r>
            </a:p>
            <a:p>
              <a:pPr algn="ctr"/>
              <a:r>
                <a:rPr lang="en-US" sz="1800" b="1"/>
                <a:t>(DAY 289-311)</a:t>
              </a:r>
            </a:p>
          </p:txBody>
        </p:sp>
      </p:grpSp>
      <p:sp>
        <p:nvSpPr>
          <p:cNvPr id="13" name="Rectangle 12"/>
          <p:cNvSpPr/>
          <p:nvPr/>
        </p:nvSpPr>
        <p:spPr bwMode="auto">
          <a:xfrm flipV="1">
            <a:off x="3967162" y="4078606"/>
            <a:ext cx="376238" cy="45719"/>
          </a:xfrm>
          <a:prstGeom prst="rect">
            <a:avLst/>
          </a:prstGeom>
          <a:solidFill>
            <a:srgbClr val="40732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b="1"/>
          </a:p>
        </p:txBody>
      </p:sp>
      <p:grpSp>
        <p:nvGrpSpPr>
          <p:cNvPr id="17" name="Group 52"/>
          <p:cNvGrpSpPr>
            <a:grpSpLocks/>
          </p:cNvGrpSpPr>
          <p:nvPr/>
        </p:nvGrpSpPr>
        <p:grpSpPr bwMode="auto">
          <a:xfrm>
            <a:off x="5638800" y="5218115"/>
            <a:ext cx="2173288" cy="1468616"/>
            <a:chOff x="2852834" y="6283515"/>
            <a:chExt cx="2174191" cy="1469226"/>
          </a:xfrm>
        </p:grpSpPr>
        <p:cxnSp>
          <p:nvCxnSpPr>
            <p:cNvPr id="19" name="Straight Arrow Connector 18"/>
            <p:cNvCxnSpPr/>
            <p:nvPr/>
          </p:nvCxnSpPr>
          <p:spPr>
            <a:xfrm flipV="1">
              <a:off x="3924842" y="6283515"/>
              <a:ext cx="0" cy="341454"/>
            </a:xfrm>
            <a:prstGeom prst="straightConnector1">
              <a:avLst/>
            </a:prstGeom>
            <a:ln w="57150" cmpd="sng">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20" name="TextBox 55"/>
            <p:cNvSpPr txBox="1">
              <a:spLocks noChangeArrowheads="1"/>
            </p:cNvSpPr>
            <p:nvPr/>
          </p:nvSpPr>
          <p:spPr bwMode="auto">
            <a:xfrm>
              <a:off x="2852834" y="6551913"/>
              <a:ext cx="2174191" cy="1200828"/>
            </a:xfrm>
            <a:prstGeom prst="rect">
              <a:avLst/>
            </a:prstGeom>
            <a:noFill/>
            <a:ln w="9525">
              <a:noFill/>
              <a:miter lim="800000"/>
              <a:headEnd/>
              <a:tailEnd/>
            </a:ln>
          </p:spPr>
          <p:txBody>
            <a:bodyPr>
              <a:prstTxWarp prst="textNoShape">
                <a:avLst/>
              </a:prstTxWarp>
              <a:spAutoFit/>
            </a:bodyPr>
            <a:lstStyle/>
            <a:p>
              <a:pPr algn="ctr"/>
              <a:r>
                <a:rPr lang="en-US" sz="1800" b="1" dirty="0"/>
                <a:t>LIFESTYLE CHANGE</a:t>
              </a:r>
            </a:p>
            <a:p>
              <a:pPr algn="ctr"/>
              <a:r>
                <a:rPr lang="en-US" sz="1800" b="1" dirty="0"/>
                <a:t>(DAY 380-CURRENT)</a:t>
              </a:r>
            </a:p>
          </p:txBody>
        </p:sp>
      </p:grpSp>
      <p:sp>
        <p:nvSpPr>
          <p:cNvPr id="18" name="Rectangle 17"/>
          <p:cNvSpPr/>
          <p:nvPr/>
        </p:nvSpPr>
        <p:spPr bwMode="auto">
          <a:xfrm>
            <a:off x="5257800" y="4124326"/>
            <a:ext cx="3581400" cy="666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1"/>
          </a:p>
        </p:txBody>
      </p:sp>
      <p:sp>
        <p:nvSpPr>
          <p:cNvPr id="21" name="Slide Number Placeholder 51"/>
          <p:cNvSpPr>
            <a:spLocks noGrp="1"/>
          </p:cNvSpPr>
          <p:nvPr>
            <p:ph type="sldNum" sz="quarter" idx="12"/>
          </p:nvPr>
        </p:nvSpPr>
        <p:spPr>
          <a:xfrm>
            <a:off x="6553200" y="6096000"/>
            <a:ext cx="1905000" cy="457200"/>
          </a:xfrm>
          <a:noFill/>
        </p:spPr>
        <p:txBody>
          <a:bodyPr/>
          <a:lstStyle/>
          <a:p>
            <a:fld id="{701BF210-9064-A041-9CBE-9A7854EDF520}" type="slidenum">
              <a:rPr lang="en-US" sz="1200" smtClean="0"/>
              <a:pPr/>
              <a:t>28</a:t>
            </a:fld>
            <a:endParaRPr lang="en-US" sz="1200" smtClean="0"/>
          </a:p>
        </p:txBody>
      </p:sp>
      <p:sp>
        <p:nvSpPr>
          <p:cNvPr id="23" name="TextBox 19"/>
          <p:cNvSpPr txBox="1">
            <a:spLocks noChangeArrowheads="1"/>
          </p:cNvSpPr>
          <p:nvPr/>
        </p:nvSpPr>
        <p:spPr bwMode="auto">
          <a:xfrm>
            <a:off x="1981200" y="1411287"/>
            <a:ext cx="6705600" cy="646331"/>
          </a:xfrm>
          <a:prstGeom prst="rect">
            <a:avLst/>
          </a:prstGeom>
          <a:noFill/>
          <a:ln w="9525">
            <a:noFill/>
            <a:miter lim="800000"/>
            <a:headEnd/>
            <a:tailEnd/>
          </a:ln>
        </p:spPr>
        <p:txBody>
          <a:bodyPr>
            <a:prstTxWarp prst="textNoShape">
              <a:avLst/>
            </a:prstTxWarp>
            <a:spAutoFit/>
          </a:bodyPr>
          <a:lstStyle/>
          <a:p>
            <a:r>
              <a:rPr lang="en-US" sz="1800" b="1" dirty="0">
                <a:solidFill>
                  <a:srgbClr val="FF0000"/>
                </a:solidFill>
              </a:rPr>
              <a:t>    HbA1c (%):	  </a:t>
            </a:r>
            <a:r>
              <a:rPr lang="en-US" sz="1800" b="1" dirty="0" smtClean="0">
                <a:solidFill>
                  <a:srgbClr val="FF0000"/>
                </a:solidFill>
              </a:rPr>
              <a:t>   </a:t>
            </a:r>
            <a:r>
              <a:rPr lang="en-US" sz="1800" b="1" dirty="0">
                <a:solidFill>
                  <a:srgbClr val="FF0000"/>
                </a:solidFill>
              </a:rPr>
              <a:t>6.4 </a:t>
            </a:r>
            <a:r>
              <a:rPr lang="en-US" sz="1800" b="1" dirty="0" smtClean="0">
                <a:solidFill>
                  <a:srgbClr val="FF0000"/>
                </a:solidFill>
              </a:rPr>
              <a:t>      6.7 </a:t>
            </a:r>
            <a:r>
              <a:rPr lang="en-US" sz="1800" b="1" dirty="0">
                <a:solidFill>
                  <a:srgbClr val="FF0000"/>
                </a:solidFill>
              </a:rPr>
              <a:t>	     </a:t>
            </a:r>
            <a:r>
              <a:rPr lang="en-US" sz="1800" b="1" dirty="0" smtClean="0">
                <a:solidFill>
                  <a:srgbClr val="FF0000"/>
                </a:solidFill>
              </a:rPr>
              <a:t>   4.9    5.4     5.3     4.7    </a:t>
            </a:r>
          </a:p>
          <a:p>
            <a:r>
              <a:rPr lang="en-US" sz="1800" b="1" dirty="0" smtClean="0">
                <a:solidFill>
                  <a:srgbClr val="FF0000"/>
                </a:solidFill>
              </a:rPr>
              <a:t>(</a:t>
            </a:r>
            <a:r>
              <a:rPr lang="en-US" sz="1800" b="1" dirty="0">
                <a:solidFill>
                  <a:srgbClr val="FF0000"/>
                </a:solidFill>
              </a:rPr>
              <a:t>Day Number)	</a:t>
            </a:r>
            <a:r>
              <a:rPr lang="en-US" sz="1800" b="1" dirty="0" smtClean="0">
                <a:solidFill>
                  <a:srgbClr val="FF0000"/>
                </a:solidFill>
              </a:rPr>
              <a:t>   </a:t>
            </a:r>
            <a:r>
              <a:rPr lang="en-US" sz="1800" b="1" dirty="0">
                <a:solidFill>
                  <a:srgbClr val="FF0000"/>
                </a:solidFill>
              </a:rPr>
              <a:t>(329)  </a:t>
            </a:r>
            <a:r>
              <a:rPr lang="en-US" sz="1800" b="1" dirty="0" smtClean="0">
                <a:solidFill>
                  <a:srgbClr val="FF0000"/>
                </a:solidFill>
              </a:rPr>
              <a:t>  </a:t>
            </a:r>
            <a:r>
              <a:rPr lang="en-US" sz="1800" b="1" dirty="0">
                <a:solidFill>
                  <a:srgbClr val="FF0000"/>
                </a:solidFill>
              </a:rPr>
              <a:t>(369)  	    </a:t>
            </a:r>
            <a:r>
              <a:rPr lang="en-US" sz="1800" b="1" dirty="0" smtClean="0">
                <a:solidFill>
                  <a:srgbClr val="FF0000"/>
                </a:solidFill>
              </a:rPr>
              <a:t>  </a:t>
            </a:r>
            <a:r>
              <a:rPr lang="en-US" sz="1800" b="1" dirty="0">
                <a:solidFill>
                  <a:srgbClr val="FF0000"/>
                </a:solidFill>
              </a:rPr>
              <a:t>(476) (532</a:t>
            </a:r>
            <a:r>
              <a:rPr lang="en-US" sz="1800" b="1" dirty="0" smtClean="0">
                <a:solidFill>
                  <a:srgbClr val="FF0000"/>
                </a:solidFill>
              </a:rPr>
              <a:t>)  (546) (602)</a:t>
            </a:r>
            <a:endParaRPr lang="en-US" sz="1800" b="1" dirty="0">
              <a:solidFill>
                <a:srgbClr val="FF0000"/>
              </a:solidFill>
            </a:endParaRPr>
          </a:p>
        </p:txBody>
      </p:sp>
    </p:spTree>
    <p:extLst>
      <p:ext uri="{BB962C8B-B14F-4D97-AF65-F5344CB8AC3E}">
        <p14:creationId xmlns:p14="http://schemas.microsoft.com/office/powerpoint/2010/main" val="16436048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Cytokine HeatMap-SerumZtoXX-Cytokines CRP Insulin-PercentageToMax-Min.pdf"/>
          <p:cNvPicPr>
            <a:picLocks noChangeAspect="1"/>
          </p:cNvPicPr>
          <p:nvPr/>
        </p:nvPicPr>
        <p:blipFill>
          <a:blip r:embed="rId2"/>
          <a:srcRect/>
          <a:stretch>
            <a:fillRect/>
          </a:stretch>
        </p:blipFill>
        <p:spPr bwMode="auto">
          <a:xfrm>
            <a:off x="1336675" y="19050"/>
            <a:ext cx="7092950" cy="6858000"/>
          </a:xfrm>
          <a:prstGeom prst="rect">
            <a:avLst/>
          </a:prstGeom>
          <a:noFill/>
          <a:ln w="9525">
            <a:noFill/>
            <a:miter lim="800000"/>
            <a:headEnd/>
            <a:tailEnd/>
          </a:ln>
        </p:spPr>
      </p:pic>
      <p:sp>
        <p:nvSpPr>
          <p:cNvPr id="43011" name="Rectangle 2"/>
          <p:cNvSpPr>
            <a:spLocks noChangeArrowheads="1"/>
          </p:cNvSpPr>
          <p:nvPr/>
        </p:nvSpPr>
        <p:spPr bwMode="auto">
          <a:xfrm>
            <a:off x="3505200" y="457200"/>
            <a:ext cx="48085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 Expression of 50 Cytokines</a:t>
            </a:r>
            <a:endParaRPr lang="en-US" sz="3200"/>
          </a:p>
        </p:txBody>
      </p:sp>
      <p:cxnSp>
        <p:nvCxnSpPr>
          <p:cNvPr id="43012" name="Straight Arrow Connector 4"/>
          <p:cNvCxnSpPr>
            <a:cxnSpLocks noChangeShapeType="1"/>
          </p:cNvCxnSpPr>
          <p:nvPr/>
        </p:nvCxnSpPr>
        <p:spPr bwMode="auto">
          <a:xfrm rot="5400000">
            <a:off x="3339307" y="1512094"/>
            <a:ext cx="635000" cy="1587"/>
          </a:xfrm>
          <a:prstGeom prst="straightConnector1">
            <a:avLst/>
          </a:prstGeom>
          <a:noFill/>
          <a:ln w="76200">
            <a:solidFill>
              <a:schemeClr val="tx1"/>
            </a:solidFill>
            <a:round/>
            <a:headEnd/>
            <a:tailEnd type="triangle" w="med" len="med"/>
          </a:ln>
        </p:spPr>
      </p:cxnSp>
      <p:cxnSp>
        <p:nvCxnSpPr>
          <p:cNvPr id="43013" name="Straight Arrow Connector 11"/>
          <p:cNvCxnSpPr>
            <a:cxnSpLocks noChangeShapeType="1"/>
          </p:cNvCxnSpPr>
          <p:nvPr/>
        </p:nvCxnSpPr>
        <p:spPr bwMode="auto">
          <a:xfrm rot="5400000">
            <a:off x="4788694" y="1535906"/>
            <a:ext cx="635000" cy="1588"/>
          </a:xfrm>
          <a:prstGeom prst="straightConnector1">
            <a:avLst/>
          </a:prstGeom>
          <a:noFill/>
          <a:ln w="76200">
            <a:solidFill>
              <a:schemeClr val="tx1"/>
            </a:solidFill>
            <a:round/>
            <a:headEnd/>
            <a:tailEnd type="triangle" w="med" len="med"/>
          </a:ln>
        </p:spPr>
      </p:cxnSp>
      <p:cxnSp>
        <p:nvCxnSpPr>
          <p:cNvPr id="43014" name="Straight Arrow Connector 12"/>
          <p:cNvCxnSpPr>
            <a:cxnSpLocks noChangeShapeType="1"/>
          </p:cNvCxnSpPr>
          <p:nvPr/>
        </p:nvCxnSpPr>
        <p:spPr bwMode="auto">
          <a:xfrm rot="5400000">
            <a:off x="6082507" y="1535906"/>
            <a:ext cx="635000" cy="1587"/>
          </a:xfrm>
          <a:prstGeom prst="straightConnector1">
            <a:avLst/>
          </a:prstGeom>
          <a:noFill/>
          <a:ln w="76200">
            <a:solidFill>
              <a:srgbClr val="800000"/>
            </a:solidFill>
            <a:round/>
            <a:headEnd/>
            <a:tailEnd type="triangle" w="med" len="med"/>
          </a:ln>
        </p:spPr>
      </p:cxnSp>
      <p:sp>
        <p:nvSpPr>
          <p:cNvPr id="43015" name="Rectangle 13"/>
          <p:cNvSpPr>
            <a:spLocks noChangeArrowheads="1"/>
          </p:cNvSpPr>
          <p:nvPr/>
        </p:nvSpPr>
        <p:spPr bwMode="auto">
          <a:xfrm>
            <a:off x="6477000" y="990600"/>
            <a:ext cx="374650"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a:t>
            </a:r>
            <a:endParaRPr lang="en-US" sz="3200"/>
          </a:p>
        </p:txBody>
      </p:sp>
      <p:sp>
        <p:nvSpPr>
          <p:cNvPr id="43016" name="Rectangle 7"/>
          <p:cNvSpPr>
            <a:spLocks noChangeArrowheads="1"/>
          </p:cNvSpPr>
          <p:nvPr/>
        </p:nvSpPr>
        <p:spPr bwMode="auto">
          <a:xfrm>
            <a:off x="3733800" y="1066800"/>
            <a:ext cx="8382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rPr>
              <a:t>HRV</a:t>
            </a:r>
            <a:endParaRPr lang="en-US"/>
          </a:p>
        </p:txBody>
      </p:sp>
      <p:sp>
        <p:nvSpPr>
          <p:cNvPr id="43017" name="Rectangle 8"/>
          <p:cNvSpPr>
            <a:spLocks noChangeArrowheads="1"/>
          </p:cNvSpPr>
          <p:nvPr/>
        </p:nvSpPr>
        <p:spPr bwMode="auto">
          <a:xfrm>
            <a:off x="5181600" y="1066800"/>
            <a:ext cx="825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rPr>
              <a:t>RSV</a:t>
            </a:r>
            <a:endParaRPr lang="en-US"/>
          </a:p>
        </p:txBody>
      </p:sp>
      <p:sp>
        <p:nvSpPr>
          <p:cNvPr id="43018" name="Rectangle 9"/>
          <p:cNvSpPr>
            <a:spLocks noChangeArrowheads="1"/>
          </p:cNvSpPr>
          <p:nvPr/>
        </p:nvSpPr>
        <p:spPr bwMode="auto">
          <a:xfrm>
            <a:off x="3733800" y="1447800"/>
            <a:ext cx="911225" cy="400050"/>
          </a:xfrm>
          <a:prstGeom prst="rect">
            <a:avLst/>
          </a:prstGeom>
          <a:noFill/>
          <a:ln w="9525">
            <a:noFill/>
            <a:miter lim="800000"/>
            <a:headEnd/>
            <a:tailEnd/>
          </a:ln>
        </p:spPr>
        <p:txBody>
          <a:bodyPr wrap="none">
            <a:prstTxWarp prst="textNoShape">
              <a:avLst/>
            </a:prstTxWarp>
            <a:spAutoFit/>
          </a:bodyPr>
          <a:lstStyle/>
          <a:p>
            <a:r>
              <a:rPr lang="en-US" sz="2000" b="1"/>
              <a:t>DAY 0</a:t>
            </a:r>
            <a:endParaRPr lang="en-US" sz="2000"/>
          </a:p>
        </p:txBody>
      </p:sp>
      <p:sp>
        <p:nvSpPr>
          <p:cNvPr id="43019" name="Rectangle 10"/>
          <p:cNvSpPr>
            <a:spLocks noChangeArrowheads="1"/>
          </p:cNvSpPr>
          <p:nvPr/>
        </p:nvSpPr>
        <p:spPr bwMode="auto">
          <a:xfrm>
            <a:off x="5184775" y="1447800"/>
            <a:ext cx="911225" cy="400050"/>
          </a:xfrm>
          <a:prstGeom prst="rect">
            <a:avLst/>
          </a:prstGeom>
          <a:noFill/>
          <a:ln w="9525">
            <a:noFill/>
            <a:miter lim="800000"/>
            <a:headEnd/>
            <a:tailEnd/>
          </a:ln>
        </p:spPr>
        <p:txBody>
          <a:bodyPr wrap="none">
            <a:prstTxWarp prst="textNoShape">
              <a:avLst/>
            </a:prstTxWarp>
            <a:spAutoFit/>
          </a:bodyPr>
          <a:lstStyle/>
          <a:p>
            <a:r>
              <a:rPr lang="en-US" sz="2000" b="1"/>
              <a:t>DAY 0</a:t>
            </a:r>
            <a:endParaRPr lang="en-US" sz="2000"/>
          </a:p>
        </p:txBody>
      </p:sp>
      <p:sp>
        <p:nvSpPr>
          <p:cNvPr id="43020" name="Rectangle 11"/>
          <p:cNvSpPr>
            <a:spLocks noChangeArrowheads="1"/>
          </p:cNvSpPr>
          <p:nvPr/>
        </p:nvSpPr>
        <p:spPr bwMode="auto">
          <a:xfrm>
            <a:off x="6480175" y="1447800"/>
            <a:ext cx="1054100" cy="400050"/>
          </a:xfrm>
          <a:prstGeom prst="rect">
            <a:avLst/>
          </a:prstGeom>
          <a:noFill/>
          <a:ln w="9525">
            <a:noFill/>
            <a:miter lim="800000"/>
            <a:headEnd/>
            <a:tailEnd/>
          </a:ln>
        </p:spPr>
        <p:txBody>
          <a:bodyPr wrap="none">
            <a:prstTxWarp prst="textNoShape">
              <a:avLst/>
            </a:prstTxWarp>
            <a:spAutoFit/>
          </a:bodyPr>
          <a:lstStyle/>
          <a:p>
            <a:r>
              <a:rPr lang="en-US" sz="2000" b="1"/>
              <a:t>DAY 12</a:t>
            </a:r>
            <a:endParaRPr lang="en-US" sz="200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r>
              <a:rPr lang="en-US" altLang="zh-CN" sz="3200" dirty="0" smtClean="0"/>
              <a:t>Health Is a Product of Genome + Environment</a:t>
            </a:r>
            <a:endParaRPr lang="en-US" altLang="zh-CN" sz="3200" dirty="0"/>
          </a:p>
        </p:txBody>
      </p:sp>
      <p:cxnSp>
        <p:nvCxnSpPr>
          <p:cNvPr id="5" name="Straight Arrow Connector 4"/>
          <p:cNvCxnSpPr/>
          <p:nvPr/>
        </p:nvCxnSpPr>
        <p:spPr bwMode="auto">
          <a:xfrm>
            <a:off x="4015132" y="3657600"/>
            <a:ext cx="1219200" cy="1588"/>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
        <p:nvSpPr>
          <p:cNvPr id="8" name="Rectangle 7"/>
          <p:cNvSpPr/>
          <p:nvPr/>
        </p:nvSpPr>
        <p:spPr>
          <a:xfrm>
            <a:off x="3329332" y="5715000"/>
            <a:ext cx="1638790" cy="461665"/>
          </a:xfrm>
          <a:prstGeom prst="rect">
            <a:avLst/>
          </a:prstGeom>
        </p:spPr>
        <p:txBody>
          <a:bodyPr wrap="none">
            <a:spAutoFit/>
          </a:bodyPr>
          <a:lstStyle/>
          <a:p>
            <a:r>
              <a:rPr lang="en-US" altLang="zh-CN" dirty="0" err="1" smtClean="0"/>
              <a:t>Exposome</a:t>
            </a:r>
            <a:endParaRPr lang="en-US" dirty="0"/>
          </a:p>
        </p:txBody>
      </p:sp>
      <p:sp>
        <p:nvSpPr>
          <p:cNvPr id="9" name="Rectangle 8"/>
          <p:cNvSpPr/>
          <p:nvPr/>
        </p:nvSpPr>
        <p:spPr>
          <a:xfrm>
            <a:off x="6781800" y="5105400"/>
            <a:ext cx="1074333" cy="461665"/>
          </a:xfrm>
          <a:prstGeom prst="rect">
            <a:avLst/>
          </a:prstGeom>
        </p:spPr>
        <p:txBody>
          <a:bodyPr wrap="none">
            <a:spAutoFit/>
          </a:bodyPr>
          <a:lstStyle/>
          <a:p>
            <a:r>
              <a:rPr lang="en-US" altLang="zh-CN" dirty="0" smtClean="0"/>
              <a:t>Health</a:t>
            </a:r>
            <a:endParaRPr lang="en-US" dirty="0"/>
          </a:p>
        </p:txBody>
      </p:sp>
      <p:pic>
        <p:nvPicPr>
          <p:cNvPr id="10" name="Picture 9" descr="dna_500II.jpg"/>
          <p:cNvPicPr>
            <a:picLocks noChangeAspect="1"/>
          </p:cNvPicPr>
          <p:nvPr/>
        </p:nvPicPr>
        <p:blipFill>
          <a:blip r:embed="rId2"/>
          <a:stretch>
            <a:fillRect/>
          </a:stretch>
        </p:blipFill>
        <p:spPr>
          <a:xfrm>
            <a:off x="814732" y="1822450"/>
            <a:ext cx="3526692" cy="2292350"/>
          </a:xfrm>
          <a:prstGeom prst="rect">
            <a:avLst/>
          </a:prstGeom>
        </p:spPr>
      </p:pic>
      <p:sp>
        <p:nvSpPr>
          <p:cNvPr id="7" name="Rectangle 6"/>
          <p:cNvSpPr/>
          <p:nvPr/>
        </p:nvSpPr>
        <p:spPr>
          <a:xfrm>
            <a:off x="2186332" y="3429000"/>
            <a:ext cx="1365127" cy="461665"/>
          </a:xfrm>
          <a:prstGeom prst="rect">
            <a:avLst/>
          </a:prstGeom>
        </p:spPr>
        <p:txBody>
          <a:bodyPr wrap="none">
            <a:spAutoFit/>
          </a:bodyPr>
          <a:lstStyle/>
          <a:p>
            <a:r>
              <a:rPr lang="en-US" altLang="zh-CN" dirty="0" smtClean="0"/>
              <a:t>Genome</a:t>
            </a:r>
            <a:endParaRPr lang="en-US" dirty="0"/>
          </a:p>
        </p:txBody>
      </p:sp>
      <p:pic>
        <p:nvPicPr>
          <p:cNvPr id="11" name="Picture 10" descr="light-virus-1.jpg"/>
          <p:cNvPicPr>
            <a:picLocks noChangeAspect="1"/>
          </p:cNvPicPr>
          <p:nvPr/>
        </p:nvPicPr>
        <p:blipFill>
          <a:blip r:embed="rId3"/>
          <a:srcRect l="3600" r="3600"/>
          <a:stretch>
            <a:fillRect/>
          </a:stretch>
        </p:blipFill>
        <p:spPr>
          <a:xfrm>
            <a:off x="685800" y="4419600"/>
            <a:ext cx="2569263" cy="2076450"/>
          </a:xfrm>
          <a:prstGeom prst="rect">
            <a:avLst/>
          </a:prstGeom>
        </p:spPr>
      </p:pic>
      <p:pic>
        <p:nvPicPr>
          <p:cNvPr id="12" name="Picture 11" descr="Healthy_eating_.jpg"/>
          <p:cNvPicPr>
            <a:picLocks noChangeAspect="1"/>
          </p:cNvPicPr>
          <p:nvPr/>
        </p:nvPicPr>
        <p:blipFill>
          <a:blip r:embed="rId4"/>
          <a:srcRect r="13559"/>
          <a:stretch>
            <a:fillRect/>
          </a:stretch>
        </p:blipFill>
        <p:spPr>
          <a:xfrm>
            <a:off x="5185996" y="2362200"/>
            <a:ext cx="3699367" cy="2514600"/>
          </a:xfrm>
          <a:prstGeom prst="rect">
            <a:avLst/>
          </a:prstGeom>
        </p:spPr>
      </p:pic>
      <p:pic>
        <p:nvPicPr>
          <p:cNvPr id="2" name="Picture 1" descr="Gataca_Movie_Poster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1598799"/>
            <a:ext cx="3352800" cy="4844303"/>
          </a:xfrm>
          <a:prstGeom prst="rect">
            <a:avLst/>
          </a:prstGeom>
        </p:spPr>
      </p:pic>
    </p:spTree>
    <p:extLst>
      <p:ext uri="{BB962C8B-B14F-4D97-AF65-F5344CB8AC3E}">
        <p14:creationId xmlns:p14="http://schemas.microsoft.com/office/powerpoint/2010/main" val="25796678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990600" y="990600"/>
            <a:ext cx="7772400" cy="1143000"/>
          </a:xfrm>
        </p:spPr>
        <p:txBody>
          <a:bodyPr>
            <a:normAutofit fontScale="90000"/>
          </a:bodyPr>
          <a:lstStyle/>
          <a:p>
            <a:pPr>
              <a:defRPr/>
            </a:pPr>
            <a:r>
              <a:rPr lang="en-US" sz="4000" b="1" dirty="0" smtClean="0"/>
              <a:t>Many </a:t>
            </a:r>
            <a:r>
              <a:rPr lang="en-US" sz="4000" b="1" dirty="0" err="1" smtClean="0"/>
              <a:t>SNVs</a:t>
            </a:r>
            <a:r>
              <a:rPr lang="en-US" sz="4000" b="1" dirty="0" smtClean="0"/>
              <a:t> are Expressed</a:t>
            </a:r>
            <a:r>
              <a:rPr lang="en-US" sz="4000" dirty="0" smtClean="0"/>
              <a:t/>
            </a:r>
            <a:br>
              <a:rPr lang="en-US" sz="4000" dirty="0" smtClean="0"/>
            </a:br>
            <a:r>
              <a:rPr lang="en-US" sz="4000" dirty="0" smtClean="0"/>
              <a:t> </a:t>
            </a:r>
            <a:br>
              <a:rPr lang="en-US" sz="4000" dirty="0" smtClean="0"/>
            </a:br>
            <a:r>
              <a:rPr lang="en-US" sz="4000" dirty="0" smtClean="0"/>
              <a:t/>
            </a:r>
            <a:br>
              <a:rPr lang="en-US" sz="4000" dirty="0" smtClean="0"/>
            </a:br>
            <a:endParaRPr lang="en-US" sz="4000" dirty="0" smtClean="0"/>
          </a:p>
        </p:txBody>
      </p:sp>
      <p:sp>
        <p:nvSpPr>
          <p:cNvPr id="5" name="Rectangle 1"/>
          <p:cNvSpPr txBox="1">
            <a:spLocks noChangeArrowheads="1"/>
          </p:cNvSpPr>
          <p:nvPr/>
        </p:nvSpPr>
        <p:spPr bwMode="auto">
          <a:xfrm>
            <a:off x="-1447800" y="2286000"/>
            <a:ext cx="7772400" cy="1143000"/>
          </a:xfrm>
          <a:prstGeom prst="rect">
            <a:avLst/>
          </a:prstGeom>
          <a:noFill/>
          <a:ln w="9525">
            <a:noFill/>
            <a:miter lim="800000"/>
            <a:headEnd/>
            <a:tailEnd/>
          </a:ln>
        </p:spPr>
        <p:txBody>
          <a:bodyPr anchor="ctr">
            <a:prstTxWarp prst="textNoShape">
              <a:avLst/>
            </a:prstTxWarp>
          </a:bodyPr>
          <a:lstStyle/>
          <a:p>
            <a:pPr algn="ctr">
              <a:defRPr/>
            </a:pPr>
            <a:r>
              <a:rPr lang="en-US" sz="2800" b="1" kern="0" dirty="0">
                <a:solidFill>
                  <a:schemeClr val="tx2"/>
                </a:solidFill>
                <a:latin typeface="+mj-lt"/>
                <a:ea typeface="+mj-ea"/>
                <a:cs typeface="+mj-cs"/>
              </a:rPr>
              <a:t>RNA 2.67 B </a:t>
            </a:r>
            <a:r>
              <a:rPr lang="en-US" sz="2800" b="1" kern="0" dirty="0" smtClean="0">
                <a:solidFill>
                  <a:schemeClr val="tx2"/>
                </a:solidFill>
                <a:latin typeface="+mj-lt"/>
                <a:ea typeface="+mj-ea"/>
                <a:cs typeface="+mj-cs"/>
              </a:rPr>
              <a:t>100 b PE reads</a:t>
            </a:r>
            <a:endParaRPr lang="en-US" sz="2800" b="1" kern="0" dirty="0">
              <a:solidFill>
                <a:schemeClr val="tx2"/>
              </a:solidFill>
              <a:latin typeface="+mj-lt"/>
              <a:ea typeface="+mj-ea"/>
              <a:cs typeface="+mj-cs"/>
            </a:endParaRPr>
          </a:p>
          <a:p>
            <a:pPr algn="ctr">
              <a:defRPr/>
            </a:pPr>
            <a:r>
              <a:rPr lang="en-US" sz="2800" kern="0" dirty="0">
                <a:solidFill>
                  <a:schemeClr val="tx2"/>
                </a:solidFill>
                <a:latin typeface="+mj-lt"/>
                <a:ea typeface="+mj-ea"/>
                <a:cs typeface="+mj-cs"/>
              </a:rPr>
              <a:t>30,963 (40 reads or more)</a:t>
            </a:r>
          </a:p>
          <a:p>
            <a:pPr algn="ctr">
              <a:defRPr/>
            </a:pPr>
            <a:r>
              <a:rPr lang="en-US" sz="2800" kern="0" dirty="0">
                <a:solidFill>
                  <a:schemeClr val="tx2"/>
                </a:solidFill>
                <a:latin typeface="+mj-lt"/>
                <a:ea typeface="+mj-ea"/>
                <a:cs typeface="+mj-cs"/>
              </a:rPr>
              <a:t>1,797</a:t>
            </a:r>
            <a:r>
              <a:rPr lang="en-US" sz="2800" kern="0" dirty="0" smtClean="0">
                <a:solidFill>
                  <a:schemeClr val="tx2"/>
                </a:solidFill>
                <a:latin typeface="+mj-lt"/>
                <a:ea typeface="+mj-ea"/>
                <a:cs typeface="+mj-cs"/>
              </a:rPr>
              <a:t> </a:t>
            </a:r>
            <a:r>
              <a:rPr lang="en-US" sz="2800" kern="0" dirty="0" err="1" smtClean="0">
                <a:solidFill>
                  <a:schemeClr val="tx2"/>
                </a:solidFill>
                <a:latin typeface="+mj-lt"/>
                <a:ea typeface="+mj-ea"/>
                <a:cs typeface="+mj-cs"/>
              </a:rPr>
              <a:t>nonsynonymous</a:t>
            </a:r>
            <a:endParaRPr lang="en-US" sz="2800" kern="0" dirty="0" smtClean="0">
              <a:solidFill>
                <a:schemeClr val="tx2"/>
              </a:solidFill>
              <a:latin typeface="+mj-lt"/>
              <a:ea typeface="+mj-ea"/>
              <a:cs typeface="+mj-cs"/>
            </a:endParaRPr>
          </a:p>
          <a:p>
            <a:pPr algn="ctr">
              <a:defRPr/>
            </a:pPr>
            <a:r>
              <a:rPr lang="en-US" sz="2800" kern="0" dirty="0">
                <a:solidFill>
                  <a:schemeClr val="tx2"/>
                </a:solidFill>
                <a:latin typeface="+mj-lt"/>
                <a:ea typeface="+mj-ea"/>
                <a:cs typeface="+mj-cs"/>
              </a:rPr>
              <a:t>8 nonsense</a:t>
            </a:r>
          </a:p>
          <a:p>
            <a:pPr algn="ctr">
              <a:defRPr/>
            </a:pPr>
            <a:endParaRPr lang="en-US" sz="2800" kern="0" dirty="0">
              <a:solidFill>
                <a:schemeClr val="tx2"/>
              </a:solidFill>
              <a:latin typeface="+mj-lt"/>
              <a:ea typeface="+mj-ea"/>
              <a:cs typeface="+mj-cs"/>
            </a:endParaRPr>
          </a:p>
        </p:txBody>
      </p:sp>
      <p:sp>
        <p:nvSpPr>
          <p:cNvPr id="35844" name="Rectangle 1"/>
          <p:cNvSpPr txBox="1">
            <a:spLocks noChangeArrowheads="1"/>
          </p:cNvSpPr>
          <p:nvPr/>
        </p:nvSpPr>
        <p:spPr bwMode="auto">
          <a:xfrm>
            <a:off x="-1295400" y="3810000"/>
            <a:ext cx="7772400" cy="1143000"/>
          </a:xfrm>
          <a:prstGeom prst="rect">
            <a:avLst/>
          </a:prstGeom>
          <a:noFill/>
          <a:ln w="9525">
            <a:noFill/>
            <a:miter lim="800000"/>
            <a:headEnd/>
            <a:tailEnd/>
          </a:ln>
        </p:spPr>
        <p:txBody>
          <a:bodyPr anchor="ctr">
            <a:prstTxWarp prst="textNoShape">
              <a:avLst/>
            </a:prstTxWarp>
          </a:bodyPr>
          <a:lstStyle/>
          <a:p>
            <a:pPr algn="ctr"/>
            <a:r>
              <a:rPr lang="en-US" sz="2800" b="1" dirty="0">
                <a:solidFill>
                  <a:schemeClr val="tx2"/>
                </a:solidFill>
              </a:rPr>
              <a:t>Protein</a:t>
            </a:r>
            <a:endParaRPr lang="en-US" sz="2800" b="1" dirty="0" smtClean="0">
              <a:solidFill>
                <a:schemeClr val="tx2"/>
              </a:solidFill>
            </a:endParaRPr>
          </a:p>
          <a:p>
            <a:pPr algn="ctr"/>
            <a:r>
              <a:rPr lang="en-US" sz="2800" dirty="0" smtClean="0">
                <a:solidFill>
                  <a:schemeClr val="tx2"/>
                </a:solidFill>
              </a:rPr>
              <a:t>&gt;130 </a:t>
            </a:r>
            <a:r>
              <a:rPr lang="en-US" sz="2800" dirty="0">
                <a:solidFill>
                  <a:schemeClr val="tx2"/>
                </a:solidFill>
              </a:rPr>
              <a:t>Hi Confidence</a:t>
            </a:r>
          </a:p>
          <a:p>
            <a:pPr algn="ctr"/>
            <a:endParaRPr lang="en-US" sz="2800" dirty="0">
              <a:solidFill>
                <a:schemeClr val="tx2"/>
              </a:solidFill>
            </a:endParaRPr>
          </a:p>
        </p:txBody>
      </p:sp>
      <p:pic>
        <p:nvPicPr>
          <p:cNvPr id="35845" name="Picture 6" descr="Figure4ABCDEF_hetexp_JLPT.pdf"/>
          <p:cNvPicPr>
            <a:picLocks noChangeAspect="1"/>
          </p:cNvPicPr>
          <p:nvPr/>
        </p:nvPicPr>
        <p:blipFill>
          <a:blip r:embed="rId2"/>
          <a:srcRect l="6667" t="30000" r="53333" b="39999"/>
          <a:stretch>
            <a:fillRect/>
          </a:stretch>
        </p:blipFill>
        <p:spPr bwMode="auto">
          <a:xfrm>
            <a:off x="4724400" y="1524000"/>
            <a:ext cx="4343400" cy="4343400"/>
          </a:xfrm>
          <a:prstGeom prst="rect">
            <a:avLst/>
          </a:prstGeom>
          <a:noFill/>
          <a:ln w="9525">
            <a:noFill/>
            <a:miter lim="800000"/>
            <a:headEnd/>
            <a:tailEnd/>
          </a:ln>
        </p:spPr>
      </p:pic>
      <p:sp>
        <p:nvSpPr>
          <p:cNvPr id="6" name="Rectangle 5"/>
          <p:cNvSpPr/>
          <p:nvPr/>
        </p:nvSpPr>
        <p:spPr>
          <a:xfrm>
            <a:off x="5029200" y="5715000"/>
            <a:ext cx="3721441" cy="461665"/>
          </a:xfrm>
          <a:prstGeom prst="rect">
            <a:avLst/>
          </a:prstGeom>
        </p:spPr>
        <p:txBody>
          <a:bodyPr wrap="none">
            <a:spAutoFit/>
          </a:bodyPr>
          <a:lstStyle/>
          <a:p>
            <a:r>
              <a:rPr lang="en-US" kern="0" dirty="0" smtClean="0">
                <a:solidFill>
                  <a:schemeClr val="tx2"/>
                </a:solidFill>
              </a:rPr>
              <a:t>Allele Specific Expression</a:t>
            </a:r>
            <a:endParaRPr lang="en-US" dirty="0"/>
          </a:p>
        </p:txBody>
      </p:sp>
      <p:sp>
        <p:nvSpPr>
          <p:cNvPr id="7" name="TextBox 3"/>
          <p:cNvSpPr txBox="1">
            <a:spLocks noChangeArrowheads="1"/>
          </p:cNvSpPr>
          <p:nvPr/>
        </p:nvSpPr>
        <p:spPr bwMode="auto">
          <a:xfrm>
            <a:off x="6096000" y="6411913"/>
            <a:ext cx="3200400" cy="369887"/>
          </a:xfrm>
          <a:prstGeom prst="rect">
            <a:avLst/>
          </a:prstGeom>
          <a:noFill/>
          <a:ln w="9525">
            <a:noFill/>
            <a:miter lim="800000"/>
            <a:headEnd/>
            <a:tailEnd/>
          </a:ln>
        </p:spPr>
        <p:txBody>
          <a:bodyPr>
            <a:prstTxWarp prst="textNoShape">
              <a:avLst/>
            </a:prstTxWarp>
            <a:spAutoFit/>
          </a:bodyPr>
          <a:lstStyle/>
          <a:p>
            <a:r>
              <a:rPr lang="en-US" sz="1800" dirty="0" smtClean="0"/>
              <a:t>Jennifer Li-</a:t>
            </a:r>
            <a:r>
              <a:rPr lang="en-US" sz="1800" dirty="0" err="1" smtClean="0"/>
              <a:t>Pook</a:t>
            </a:r>
            <a:r>
              <a:rPr lang="en-US" sz="1800" dirty="0" smtClean="0"/>
              <a:t>-Than</a:t>
            </a:r>
            <a:endParaRPr lang="en-US" sz="1800" dirty="0"/>
          </a:p>
        </p:txBody>
      </p:sp>
      <p:sp>
        <p:nvSpPr>
          <p:cNvPr id="2" name="Rectangle 1"/>
          <p:cNvSpPr/>
          <p:nvPr/>
        </p:nvSpPr>
        <p:spPr>
          <a:xfrm>
            <a:off x="228600" y="5105400"/>
            <a:ext cx="4572000" cy="1384995"/>
          </a:xfrm>
          <a:prstGeom prst="rect">
            <a:avLst/>
          </a:prstGeom>
        </p:spPr>
        <p:txBody>
          <a:bodyPr>
            <a:spAutoFit/>
          </a:bodyPr>
          <a:lstStyle/>
          <a:p>
            <a:pPr algn="ctr"/>
            <a:r>
              <a:rPr lang="en-US" sz="2800" b="1" dirty="0" smtClean="0">
                <a:solidFill>
                  <a:schemeClr val="tx2"/>
                </a:solidFill>
              </a:rPr>
              <a:t>RNA Editing</a:t>
            </a:r>
          </a:p>
          <a:p>
            <a:pPr algn="ctr"/>
            <a:r>
              <a:rPr lang="en-US" sz="2800" dirty="0" smtClean="0"/>
              <a:t>2,376 Hi confidence</a:t>
            </a:r>
            <a:endParaRPr lang="en-US" sz="2800" dirty="0" smtClean="0">
              <a:solidFill>
                <a:schemeClr val="tx2"/>
              </a:solidFill>
            </a:endParaRPr>
          </a:p>
          <a:p>
            <a:pPr algn="ctr"/>
            <a:endParaRPr lang="en-US" sz="2800" dirty="0">
              <a:solidFill>
                <a:schemeClr val="tx2"/>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1352550" y="228600"/>
            <a:ext cx="7334250" cy="946150"/>
          </a:xfrm>
        </p:spPr>
        <p:txBody>
          <a:bodyPr/>
          <a:lstStyle/>
          <a:p>
            <a:pPr algn="l"/>
            <a:r>
              <a:rPr lang="en-US" sz="2900" b="1" smtClean="0">
                <a:latin typeface="Helvetica" charset="0"/>
                <a:ea typeface="Helvetica" charset="0"/>
                <a:cs typeface="Helvetica" charset="0"/>
                <a:sym typeface="Helvetica" charset="0"/>
              </a:rPr>
              <a:t>Transcriptome, Proteome, Metabolome</a:t>
            </a:r>
            <a:br>
              <a:rPr lang="en-US" sz="2900" b="1" smtClean="0">
                <a:latin typeface="Helvetica" charset="0"/>
                <a:ea typeface="Helvetica" charset="0"/>
                <a:cs typeface="Helvetica" charset="0"/>
                <a:sym typeface="Helvetica" charset="0"/>
              </a:rPr>
            </a:br>
            <a:r>
              <a:rPr lang="en-US" sz="2900" b="1" smtClean="0">
                <a:latin typeface="Helvetica" charset="0"/>
                <a:ea typeface="Helvetica" charset="0"/>
                <a:cs typeface="Helvetica" charset="0"/>
                <a:sym typeface="Helvetica" charset="0"/>
              </a:rPr>
              <a:t>Analysis Summary: Processing Steps</a:t>
            </a:r>
            <a:endParaRPr lang="en-US" sz="2900" b="1" smtClean="0">
              <a:latin typeface="Helvetica" charset="0"/>
              <a:sym typeface="Helvetica" charset="0"/>
            </a:endParaRPr>
          </a:p>
        </p:txBody>
      </p:sp>
      <p:sp>
        <p:nvSpPr>
          <p:cNvPr id="44035" name="Rectangle 8"/>
          <p:cNvSpPr>
            <a:spLocks noChangeArrowheads="1"/>
          </p:cNvSpPr>
          <p:nvPr/>
        </p:nvSpPr>
        <p:spPr bwMode="auto">
          <a:xfrm>
            <a:off x="1371600" y="3048000"/>
            <a:ext cx="2963863" cy="495300"/>
          </a:xfrm>
          <a:prstGeom prst="rect">
            <a:avLst/>
          </a:prstGeom>
          <a:noFill/>
          <a:ln w="9525">
            <a:noFill/>
            <a:miter lim="800000"/>
            <a:headEnd/>
            <a:tailEnd/>
          </a:ln>
        </p:spPr>
        <p:txBody>
          <a:bodyPr wrap="none" lIns="64291" tIns="32146" rIns="64291" bIns="32146">
            <a:prstTxWarp prst="textNoShape">
              <a:avLst/>
            </a:prstTxWarp>
            <a:spAutoFit/>
          </a:bodyPr>
          <a:lstStyle/>
          <a:p>
            <a:r>
              <a:rPr lang="en-US" sz="2800">
                <a:latin typeface="Helvetica" charset="0"/>
                <a:ea typeface="Helvetica" charset="0"/>
                <a:cs typeface="Helvetica" charset="0"/>
                <a:sym typeface="Helvetica" charset="0"/>
              </a:rPr>
              <a:t>(1) Preprocessing</a:t>
            </a:r>
            <a:endParaRPr lang="en-US" sz="2000"/>
          </a:p>
        </p:txBody>
      </p:sp>
      <p:sp>
        <p:nvSpPr>
          <p:cNvPr id="44036" name="Rectangle 9"/>
          <p:cNvSpPr>
            <a:spLocks noChangeArrowheads="1"/>
          </p:cNvSpPr>
          <p:nvPr/>
        </p:nvSpPr>
        <p:spPr bwMode="auto">
          <a:xfrm>
            <a:off x="1371600" y="3582988"/>
            <a:ext cx="5757863" cy="496887"/>
          </a:xfrm>
          <a:prstGeom prst="rect">
            <a:avLst/>
          </a:prstGeom>
          <a:noFill/>
          <a:ln w="9525">
            <a:noFill/>
            <a:miter lim="800000"/>
            <a:headEnd/>
            <a:tailEnd/>
          </a:ln>
        </p:spPr>
        <p:txBody>
          <a:bodyPr wrap="none" lIns="64291" tIns="32146" rIns="64291" bIns="32146">
            <a:prstTxWarp prst="textNoShape">
              <a:avLst/>
            </a:prstTxWarp>
            <a:spAutoFit/>
          </a:bodyPr>
          <a:lstStyle/>
          <a:p>
            <a:r>
              <a:rPr lang="en-US" sz="2800">
                <a:latin typeface="Helvetica" charset="0"/>
                <a:ea typeface="Helvetica" charset="0"/>
                <a:cs typeface="Helvetica" charset="0"/>
                <a:sym typeface="Helvetica" charset="0"/>
              </a:rPr>
              <a:t>(2) Common Classification Scheme</a:t>
            </a:r>
            <a:endParaRPr lang="en-US" sz="2000"/>
          </a:p>
        </p:txBody>
      </p:sp>
      <p:sp>
        <p:nvSpPr>
          <p:cNvPr id="44037" name="Rectangle 10"/>
          <p:cNvSpPr>
            <a:spLocks noChangeArrowheads="1"/>
          </p:cNvSpPr>
          <p:nvPr/>
        </p:nvSpPr>
        <p:spPr bwMode="auto">
          <a:xfrm>
            <a:off x="1371600" y="4173538"/>
            <a:ext cx="6316663" cy="1357312"/>
          </a:xfrm>
          <a:prstGeom prst="rect">
            <a:avLst/>
          </a:prstGeom>
          <a:noFill/>
          <a:ln w="9525">
            <a:noFill/>
            <a:miter lim="800000"/>
            <a:headEnd/>
            <a:tailEnd/>
          </a:ln>
        </p:spPr>
        <p:txBody>
          <a:bodyPr wrap="none" lIns="64291" tIns="32146" rIns="64291" bIns="32146">
            <a:prstTxWarp prst="textNoShape">
              <a:avLst/>
            </a:prstTxWarp>
            <a:spAutoFit/>
          </a:bodyPr>
          <a:lstStyle/>
          <a:p>
            <a:r>
              <a:rPr lang="en-US" sz="2800">
                <a:latin typeface="Helvetica" charset="0"/>
                <a:ea typeface="Helvetica" charset="0"/>
                <a:cs typeface="Helvetica" charset="0"/>
                <a:sym typeface="Helvetica" charset="0"/>
              </a:rPr>
              <a:t>(3) Clustering and Enrichment Analysis</a:t>
            </a:r>
          </a:p>
          <a:p>
            <a:r>
              <a:rPr lang="en-US" sz="2800">
                <a:latin typeface="Helvetica" charset="0"/>
                <a:ea typeface="Helvetica" charset="0"/>
                <a:cs typeface="Helvetica" charset="0"/>
                <a:sym typeface="Helvetica" charset="0"/>
              </a:rPr>
              <a:t>	- Overall trends (autocorrelation)</a:t>
            </a:r>
          </a:p>
          <a:p>
            <a:r>
              <a:rPr lang="en-US" sz="2800">
                <a:latin typeface="Helvetica" charset="0"/>
                <a:ea typeface="Helvetica" charset="0"/>
                <a:cs typeface="Helvetica" charset="0"/>
                <a:sym typeface="Helvetica" charset="0"/>
              </a:rPr>
              <a:t>	- Spikes at specific timepoints</a:t>
            </a:r>
            <a:endParaRPr lang="en-US" sz="2000"/>
          </a:p>
        </p:txBody>
      </p:sp>
      <p:sp>
        <p:nvSpPr>
          <p:cNvPr id="44038" name="Rectangle 2"/>
          <p:cNvSpPr>
            <a:spLocks/>
          </p:cNvSpPr>
          <p:nvPr/>
        </p:nvSpPr>
        <p:spPr bwMode="auto">
          <a:xfrm>
            <a:off x="6946900" y="6107113"/>
            <a:ext cx="2071688" cy="590550"/>
          </a:xfrm>
          <a:prstGeom prst="rect">
            <a:avLst/>
          </a:prstGeom>
          <a:noFill/>
          <a:ln w="9525">
            <a:noFill/>
            <a:miter lim="800000"/>
            <a:headEnd/>
            <a:tailEnd/>
          </a:ln>
        </p:spPr>
        <p:txBody>
          <a:bodyPr lIns="0" tIns="0" rIns="0" bIns="0" anchor="ctr">
            <a:prstTxWarp prst="textNoShape">
              <a:avLst/>
            </a:prstTxWarp>
          </a:bodyPr>
          <a:lstStyle/>
          <a:p>
            <a:pPr>
              <a:spcBef>
                <a:spcPts val="138"/>
              </a:spcBef>
              <a:tabLst>
                <a:tab pos="855663" algn="l"/>
              </a:tabLst>
            </a:pPr>
            <a:r>
              <a:rPr lang="en-US" sz="2500">
                <a:solidFill>
                  <a:srgbClr val="395E89"/>
                </a:solidFill>
                <a:latin typeface="Helvetica" charset="0"/>
                <a:ea typeface="Helvetica" charset="0"/>
                <a:cs typeface="Helvetica" charset="0"/>
                <a:sym typeface="Chalkboard" charset="0"/>
              </a:rPr>
              <a:t>george mias</a:t>
            </a:r>
          </a:p>
        </p:txBody>
      </p:sp>
      <p:pic>
        <p:nvPicPr>
          <p:cNvPr id="44039" name="Picture 2"/>
          <p:cNvPicPr>
            <a:picLocks noChangeAspect="1"/>
          </p:cNvPicPr>
          <p:nvPr/>
        </p:nvPicPr>
        <p:blipFill>
          <a:blip r:embed="rId2"/>
          <a:srcRect/>
          <a:stretch>
            <a:fillRect/>
          </a:stretch>
        </p:blipFill>
        <p:spPr bwMode="auto">
          <a:xfrm>
            <a:off x="179388" y="1500188"/>
            <a:ext cx="8678862" cy="100806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419100" y="196850"/>
            <a:ext cx="8493125" cy="1169988"/>
          </a:xfrm>
        </p:spPr>
        <p:txBody>
          <a:bodyPr/>
          <a:lstStyle/>
          <a:p>
            <a:pPr algn="l"/>
            <a:r>
              <a:rPr lang="en-US" sz="2700" u="sng" dirty="0" smtClean="0">
                <a:latin typeface="Helvetica" charset="0"/>
                <a:ea typeface="Helvetica" charset="0"/>
                <a:cs typeface="Helvetica" charset="0"/>
                <a:sym typeface="Helvetica" charset="0"/>
              </a:rPr>
              <a:t>Integrated Analysis of Proteome, </a:t>
            </a:r>
            <a:r>
              <a:rPr lang="en-US" sz="2700" u="sng" dirty="0" err="1" smtClean="0">
                <a:latin typeface="Helvetica" charset="0"/>
                <a:ea typeface="Helvetica" charset="0"/>
                <a:cs typeface="Helvetica" charset="0"/>
                <a:sym typeface="Helvetica" charset="0"/>
              </a:rPr>
              <a:t>Transcriptome</a:t>
            </a:r>
            <a:r>
              <a:rPr lang="en-US" sz="2700" u="sng" dirty="0" smtClean="0">
                <a:latin typeface="Helvetica" charset="0"/>
                <a:ea typeface="Helvetica" charset="0"/>
                <a:cs typeface="Helvetica" charset="0"/>
                <a:sym typeface="Helvetica" charset="0"/>
              </a:rPr>
              <a:t>, </a:t>
            </a:r>
            <a:r>
              <a:rPr lang="en-US" sz="2700" u="sng" dirty="0" err="1" smtClean="0">
                <a:latin typeface="Helvetica" charset="0"/>
                <a:ea typeface="Helvetica" charset="0"/>
                <a:cs typeface="Helvetica" charset="0"/>
                <a:sym typeface="Helvetica" charset="0"/>
              </a:rPr>
              <a:t>Metabolome</a:t>
            </a:r>
            <a:r>
              <a:rPr lang="en-US" sz="2700" u="sng" dirty="0" smtClean="0">
                <a:latin typeface="Helvetica" charset="0"/>
                <a:ea typeface="Helvetica" charset="0"/>
                <a:cs typeface="Helvetica" charset="0"/>
                <a:sym typeface="Helvetica" charset="0"/>
              </a:rPr>
              <a:t> Dynamics: Overall trend</a:t>
            </a:r>
            <a:endParaRPr lang="en-US" sz="2700" dirty="0" smtClean="0">
              <a:latin typeface="Helvetica" charset="0"/>
              <a:sym typeface="Helvetica" charset="0"/>
            </a:endParaRPr>
          </a:p>
        </p:txBody>
      </p:sp>
      <p:pic>
        <p:nvPicPr>
          <p:cNvPr id="45059" name="Picture 2"/>
          <p:cNvPicPr>
            <a:picLocks noChangeAspect="1"/>
          </p:cNvPicPr>
          <p:nvPr/>
        </p:nvPicPr>
        <p:blipFill>
          <a:blip r:embed="rId2"/>
          <a:srcRect/>
          <a:stretch>
            <a:fillRect/>
          </a:stretch>
        </p:blipFill>
        <p:spPr bwMode="auto">
          <a:xfrm>
            <a:off x="179388" y="1554163"/>
            <a:ext cx="8791575" cy="4286250"/>
          </a:xfrm>
          <a:prstGeom prst="rect">
            <a:avLst/>
          </a:prstGeom>
          <a:noFill/>
          <a:ln w="9525">
            <a:noFill/>
            <a:miter lim="800000"/>
            <a:headEnd/>
            <a:tailEnd/>
          </a:ln>
        </p:spPr>
      </p:pic>
      <p:sp>
        <p:nvSpPr>
          <p:cNvPr id="45060" name="Rectangle 2"/>
          <p:cNvSpPr>
            <a:spLocks/>
          </p:cNvSpPr>
          <p:nvPr/>
        </p:nvSpPr>
        <p:spPr bwMode="auto">
          <a:xfrm>
            <a:off x="6946900" y="6107113"/>
            <a:ext cx="2071688" cy="590550"/>
          </a:xfrm>
          <a:prstGeom prst="rect">
            <a:avLst/>
          </a:prstGeom>
          <a:noFill/>
          <a:ln w="9525">
            <a:noFill/>
            <a:miter lim="800000"/>
            <a:headEnd/>
            <a:tailEnd/>
          </a:ln>
        </p:spPr>
        <p:txBody>
          <a:bodyPr lIns="0" tIns="0" rIns="0" bIns="0" anchor="ctr">
            <a:prstTxWarp prst="textNoShape">
              <a:avLst/>
            </a:prstTxWarp>
          </a:bodyPr>
          <a:lstStyle/>
          <a:p>
            <a:pPr>
              <a:spcBef>
                <a:spcPts val="138"/>
              </a:spcBef>
              <a:tabLst>
                <a:tab pos="855663" algn="l"/>
              </a:tabLst>
            </a:pPr>
            <a:r>
              <a:rPr lang="en-US" sz="2500">
                <a:solidFill>
                  <a:srgbClr val="395E89"/>
                </a:solidFill>
                <a:latin typeface="Helvetica" charset="0"/>
                <a:ea typeface="Helvetica" charset="0"/>
                <a:cs typeface="Helvetica" charset="0"/>
                <a:sym typeface="Chalkboard" charset="0"/>
              </a:rPr>
              <a:t>george mias</a:t>
            </a:r>
          </a:p>
        </p:txBody>
      </p:sp>
      <p:sp>
        <p:nvSpPr>
          <p:cNvPr id="5" name="Rectangle 2"/>
          <p:cNvSpPr>
            <a:spLocks noChangeArrowheads="1"/>
          </p:cNvSpPr>
          <p:nvPr/>
        </p:nvSpPr>
        <p:spPr bwMode="auto">
          <a:xfrm>
            <a:off x="533400" y="5892800"/>
            <a:ext cx="783287"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rPr>
              <a:t> RSV</a:t>
            </a:r>
            <a:endParaRPr lang="en-US" sz="2000" dirty="0"/>
          </a:p>
        </p:txBody>
      </p:sp>
      <p:cxnSp>
        <p:nvCxnSpPr>
          <p:cNvPr id="6" name="Straight Arrow Connector 5"/>
          <p:cNvCxnSpPr/>
          <p:nvPr/>
        </p:nvCxnSpPr>
        <p:spPr bwMode="auto">
          <a:xfrm rot="16200000" flipV="1">
            <a:off x="756444" y="5796757"/>
            <a:ext cx="3222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739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a:xfrm>
            <a:off x="419100" y="-103188"/>
            <a:ext cx="8493125" cy="1169988"/>
          </a:xfrm>
        </p:spPr>
        <p:txBody>
          <a:bodyPr/>
          <a:lstStyle/>
          <a:p>
            <a:pPr algn="l"/>
            <a:r>
              <a:rPr lang="en-US" sz="2700" u="sng" dirty="0" smtClean="0">
                <a:latin typeface="Helvetica" charset="0"/>
                <a:ea typeface="Helvetica" charset="0"/>
                <a:cs typeface="Helvetica" charset="0"/>
                <a:sym typeface="Helvetica" charset="0"/>
              </a:rPr>
              <a:t>Dynamical Outcomes for Integrated Analysis of Proteome, </a:t>
            </a:r>
            <a:r>
              <a:rPr lang="en-US" sz="2700" u="sng" dirty="0" err="1" smtClean="0">
                <a:latin typeface="Helvetica" charset="0"/>
                <a:ea typeface="Helvetica" charset="0"/>
                <a:cs typeface="Helvetica" charset="0"/>
                <a:sym typeface="Helvetica" charset="0"/>
              </a:rPr>
              <a:t>Transcriptome</a:t>
            </a:r>
            <a:r>
              <a:rPr lang="en-US" sz="2700" u="sng" dirty="0" smtClean="0">
                <a:latin typeface="Helvetica" charset="0"/>
                <a:ea typeface="Helvetica" charset="0"/>
                <a:cs typeface="Helvetica" charset="0"/>
                <a:sym typeface="Helvetica" charset="0"/>
              </a:rPr>
              <a:t>, </a:t>
            </a:r>
            <a:r>
              <a:rPr lang="en-US" sz="2700" u="sng" dirty="0" err="1" smtClean="0">
                <a:latin typeface="Helvetica" charset="0"/>
                <a:ea typeface="Helvetica" charset="0"/>
                <a:cs typeface="Helvetica" charset="0"/>
                <a:sym typeface="Helvetica" charset="0"/>
              </a:rPr>
              <a:t>Metabolome</a:t>
            </a:r>
            <a:endParaRPr lang="en-US" sz="2700" dirty="0" smtClean="0">
              <a:latin typeface="Helvetica" charset="0"/>
              <a:sym typeface="Helvetica" charset="0"/>
            </a:endParaRPr>
          </a:p>
        </p:txBody>
      </p:sp>
      <p:pic>
        <p:nvPicPr>
          <p:cNvPr id="46083" name="Picture 4"/>
          <p:cNvPicPr>
            <a:picLocks noChangeAspect="1"/>
          </p:cNvPicPr>
          <p:nvPr/>
        </p:nvPicPr>
        <p:blipFill>
          <a:blip r:embed="rId2"/>
          <a:srcRect/>
          <a:stretch>
            <a:fillRect/>
          </a:stretch>
        </p:blipFill>
        <p:spPr bwMode="auto">
          <a:xfrm>
            <a:off x="0" y="1066801"/>
            <a:ext cx="9163051" cy="2743200"/>
          </a:xfrm>
          <a:prstGeom prst="rect">
            <a:avLst/>
          </a:prstGeom>
          <a:noFill/>
          <a:ln w="9525">
            <a:noFill/>
            <a:miter lim="800000"/>
            <a:headEnd/>
            <a:tailEnd/>
          </a:ln>
        </p:spPr>
      </p:pic>
      <p:sp>
        <p:nvSpPr>
          <p:cNvPr id="46084" name="Rectangle 2"/>
          <p:cNvSpPr>
            <a:spLocks/>
          </p:cNvSpPr>
          <p:nvPr/>
        </p:nvSpPr>
        <p:spPr bwMode="auto">
          <a:xfrm>
            <a:off x="6946900" y="6107113"/>
            <a:ext cx="2071688" cy="590550"/>
          </a:xfrm>
          <a:prstGeom prst="rect">
            <a:avLst/>
          </a:prstGeom>
          <a:noFill/>
          <a:ln w="9525">
            <a:noFill/>
            <a:miter lim="800000"/>
            <a:headEnd/>
            <a:tailEnd/>
          </a:ln>
        </p:spPr>
        <p:txBody>
          <a:bodyPr lIns="0" tIns="0" rIns="0" bIns="0" anchor="ctr">
            <a:prstTxWarp prst="textNoShape">
              <a:avLst/>
            </a:prstTxWarp>
          </a:bodyPr>
          <a:lstStyle/>
          <a:p>
            <a:pPr>
              <a:spcBef>
                <a:spcPts val="138"/>
              </a:spcBef>
              <a:tabLst>
                <a:tab pos="855663" algn="l"/>
              </a:tabLst>
            </a:pPr>
            <a:r>
              <a:rPr lang="en-US" sz="2500" dirty="0" err="1">
                <a:solidFill>
                  <a:srgbClr val="395E89"/>
                </a:solidFill>
                <a:latin typeface="Helvetica" charset="0"/>
                <a:ea typeface="Helvetica" charset="0"/>
                <a:cs typeface="Helvetica" charset="0"/>
                <a:sym typeface="Chalkboard" charset="0"/>
              </a:rPr>
              <a:t>george</a:t>
            </a:r>
            <a:r>
              <a:rPr lang="en-US" sz="2500" dirty="0">
                <a:solidFill>
                  <a:srgbClr val="395E89"/>
                </a:solidFill>
                <a:latin typeface="Helvetica" charset="0"/>
                <a:ea typeface="Helvetica" charset="0"/>
                <a:cs typeface="Helvetica" charset="0"/>
                <a:sym typeface="Chalkboard" charset="0"/>
              </a:rPr>
              <a:t> </a:t>
            </a:r>
            <a:r>
              <a:rPr lang="en-US" sz="2500" dirty="0" err="1">
                <a:solidFill>
                  <a:srgbClr val="395E89"/>
                </a:solidFill>
                <a:latin typeface="Helvetica" charset="0"/>
                <a:ea typeface="Helvetica" charset="0"/>
                <a:cs typeface="Helvetica" charset="0"/>
                <a:sym typeface="Chalkboard" charset="0"/>
              </a:rPr>
              <a:t>mias</a:t>
            </a:r>
            <a:endParaRPr lang="en-US" sz="2500" dirty="0">
              <a:solidFill>
                <a:srgbClr val="395E89"/>
              </a:solidFill>
              <a:latin typeface="Helvetica" charset="0"/>
              <a:ea typeface="Helvetica" charset="0"/>
              <a:cs typeface="Helvetica" charset="0"/>
              <a:sym typeface="Chalkboard" charset="0"/>
            </a:endParaRPr>
          </a:p>
        </p:txBody>
      </p:sp>
      <p:sp>
        <p:nvSpPr>
          <p:cNvPr id="5" name="Rectangle 2"/>
          <p:cNvSpPr>
            <a:spLocks noChangeArrowheads="1"/>
          </p:cNvSpPr>
          <p:nvPr/>
        </p:nvSpPr>
        <p:spPr bwMode="auto">
          <a:xfrm>
            <a:off x="267083" y="6426200"/>
            <a:ext cx="783287"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rPr>
              <a:t> RSV</a:t>
            </a:r>
            <a:endParaRPr lang="en-US" sz="2000" dirty="0"/>
          </a:p>
        </p:txBody>
      </p:sp>
      <p:cxnSp>
        <p:nvCxnSpPr>
          <p:cNvPr id="6" name="Straight Arrow Connector 5"/>
          <p:cNvCxnSpPr/>
          <p:nvPr/>
        </p:nvCxnSpPr>
        <p:spPr bwMode="auto">
          <a:xfrm rot="16200000" flipV="1">
            <a:off x="559976" y="6330157"/>
            <a:ext cx="3222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Rectangle 2"/>
          <p:cNvSpPr>
            <a:spLocks noChangeArrowheads="1"/>
          </p:cNvSpPr>
          <p:nvPr/>
        </p:nvSpPr>
        <p:spPr bwMode="auto">
          <a:xfrm>
            <a:off x="1464996" y="6426200"/>
            <a:ext cx="1125804" cy="400110"/>
          </a:xfrm>
          <a:prstGeom prst="rect">
            <a:avLst/>
          </a:prstGeom>
          <a:noFill/>
          <a:ln w="9525">
            <a:noFill/>
            <a:miter lim="800000"/>
            <a:headEnd/>
            <a:tailEnd/>
          </a:ln>
        </p:spPr>
        <p:txBody>
          <a:bodyPr wrap="none">
            <a:prstTxWarp prst="textNoShape">
              <a:avLst/>
            </a:prstTxWarp>
            <a:spAutoFit/>
          </a:bodyPr>
          <a:lstStyle/>
          <a:p>
            <a:r>
              <a:rPr lang="en-US" sz="2000" b="1" dirty="0" smtClean="0"/>
              <a:t>18 days</a:t>
            </a:r>
            <a:endParaRPr lang="en-US" sz="2000" b="1" dirty="0"/>
          </a:p>
        </p:txBody>
      </p:sp>
      <p:cxnSp>
        <p:nvCxnSpPr>
          <p:cNvPr id="8" name="Straight Arrow Connector 7"/>
          <p:cNvCxnSpPr/>
          <p:nvPr/>
        </p:nvCxnSpPr>
        <p:spPr bwMode="auto">
          <a:xfrm rot="16200000" flipV="1">
            <a:off x="1688040" y="6330157"/>
            <a:ext cx="3222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1"/>
          <p:cNvPicPr>
            <a:picLocks noChangeAspect="1"/>
          </p:cNvPicPr>
          <p:nvPr/>
        </p:nvPicPr>
        <p:blipFill>
          <a:blip r:embed="rId3"/>
          <a:srcRect/>
          <a:stretch>
            <a:fillRect/>
          </a:stretch>
        </p:blipFill>
        <p:spPr bwMode="auto">
          <a:xfrm>
            <a:off x="0" y="3717925"/>
            <a:ext cx="9202737" cy="2530475"/>
          </a:xfrm>
          <a:prstGeom prst="rect">
            <a:avLst/>
          </a:prstGeom>
          <a:noFill/>
          <a:ln w="9525">
            <a:noFill/>
            <a:miter lim="800000"/>
            <a:headEnd/>
            <a:tailEnd/>
          </a:ln>
        </p:spPr>
      </p:pic>
      <p:sp>
        <p:nvSpPr>
          <p:cNvPr id="10" name="Rectangle 2"/>
          <p:cNvSpPr>
            <a:spLocks noChangeArrowheads="1"/>
          </p:cNvSpPr>
          <p:nvPr/>
        </p:nvSpPr>
        <p:spPr bwMode="auto">
          <a:xfrm>
            <a:off x="3352800" y="4857690"/>
            <a:ext cx="3049032" cy="400110"/>
          </a:xfrm>
          <a:prstGeom prst="rect">
            <a:avLst/>
          </a:prstGeom>
          <a:solidFill>
            <a:schemeClr val="bg1"/>
          </a:solidFill>
          <a:ln w="9525">
            <a:noFill/>
            <a:miter lim="800000"/>
            <a:headEnd/>
            <a:tailEnd/>
          </a:ln>
        </p:spPr>
        <p:txBody>
          <a:bodyPr wrap="none">
            <a:prstTxWarp prst="textNoShape">
              <a:avLst/>
            </a:prstTxWarp>
            <a:spAutoFit/>
          </a:bodyPr>
          <a:lstStyle/>
          <a:p>
            <a:r>
              <a:rPr lang="en-US" sz="2000" b="1" dirty="0" smtClean="0"/>
              <a:t>Platelet Plug Formation</a:t>
            </a:r>
            <a:endParaRPr lang="en-US" sz="2000" b="1" dirty="0"/>
          </a:p>
        </p:txBody>
      </p:sp>
      <p:sp>
        <p:nvSpPr>
          <p:cNvPr id="11" name="Rectangle 2"/>
          <p:cNvSpPr>
            <a:spLocks noChangeArrowheads="1"/>
          </p:cNvSpPr>
          <p:nvPr/>
        </p:nvSpPr>
        <p:spPr bwMode="auto">
          <a:xfrm>
            <a:off x="6085211" y="2057400"/>
            <a:ext cx="3058789" cy="707886"/>
          </a:xfrm>
          <a:prstGeom prst="rect">
            <a:avLst/>
          </a:prstGeom>
          <a:solidFill>
            <a:schemeClr val="bg1"/>
          </a:solidFill>
          <a:ln w="9525">
            <a:noFill/>
            <a:miter lim="800000"/>
            <a:headEnd/>
            <a:tailEnd/>
          </a:ln>
        </p:spPr>
        <p:txBody>
          <a:bodyPr wrap="square">
            <a:prstTxWarp prst="textNoShape">
              <a:avLst/>
            </a:prstTxWarp>
            <a:spAutoFit/>
          </a:bodyPr>
          <a:lstStyle/>
          <a:p>
            <a:r>
              <a:rPr lang="en-US" sz="2000" b="1" dirty="0" smtClean="0"/>
              <a:t>Glucose Regulation of Insulin Secretion</a:t>
            </a:r>
            <a:endParaRPr lang="en-US" sz="2000" b="1" dirty="0"/>
          </a:p>
        </p:txBody>
      </p:sp>
    </p:spTree>
    <p:extLst>
      <p:ext uri="{BB962C8B-B14F-4D97-AF65-F5344CB8AC3E}">
        <p14:creationId xmlns:p14="http://schemas.microsoft.com/office/powerpoint/2010/main" val="2224022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p:cNvSpPr>
          <p:nvPr/>
        </p:nvSpPr>
        <p:spPr bwMode="auto">
          <a:xfrm>
            <a:off x="893763" y="446088"/>
            <a:ext cx="7366000" cy="946150"/>
          </a:xfrm>
          <a:prstGeom prst="rect">
            <a:avLst/>
          </a:prstGeom>
          <a:noFill/>
          <a:ln w="12700">
            <a:noFill/>
            <a:miter lim="800000"/>
            <a:headEnd/>
            <a:tailEnd/>
          </a:ln>
        </p:spPr>
        <p:txBody>
          <a:bodyPr lIns="0" tIns="0" rIns="0" bIns="0">
            <a:prstTxWarp prst="textNoShape">
              <a:avLst/>
            </a:prstTxWarp>
          </a:bodyPr>
          <a:lstStyle/>
          <a:p>
            <a:pPr algn="ctr">
              <a:spcBef>
                <a:spcPts val="138"/>
              </a:spcBef>
              <a:tabLst>
                <a:tab pos="855663" algn="l"/>
                <a:tab pos="1284288" algn="l"/>
              </a:tabLst>
            </a:pPr>
            <a:r>
              <a:rPr lang="en-US" sz="5900">
                <a:ea typeface="Arial" charset="0"/>
                <a:cs typeface="Arial" charset="0"/>
                <a:sym typeface="Chalkboard" charset="0"/>
              </a:rPr>
              <a:t>Autoantibody Profiling</a:t>
            </a:r>
          </a:p>
        </p:txBody>
      </p:sp>
      <p:pic>
        <p:nvPicPr>
          <p:cNvPr id="48131" name="Picture 6"/>
          <p:cNvPicPr>
            <a:picLocks noChangeArrowheads="1"/>
          </p:cNvPicPr>
          <p:nvPr/>
        </p:nvPicPr>
        <p:blipFill>
          <a:blip r:embed="rId2"/>
          <a:srcRect t="21964" b="23532"/>
          <a:stretch>
            <a:fillRect/>
          </a:stretch>
        </p:blipFill>
        <p:spPr bwMode="auto">
          <a:xfrm>
            <a:off x="533401" y="1438275"/>
            <a:ext cx="8305800" cy="2676525"/>
          </a:xfrm>
          <a:prstGeom prst="rect">
            <a:avLst/>
          </a:prstGeom>
          <a:noFill/>
          <a:ln w="25400">
            <a:noFill/>
            <a:miter lim="800000"/>
            <a:headEnd/>
            <a:tailEnd/>
          </a:ln>
        </p:spPr>
      </p:pic>
      <p:sp>
        <p:nvSpPr>
          <p:cNvPr id="48132" name="Rectangle 11"/>
          <p:cNvSpPr>
            <a:spLocks noChangeArrowheads="1"/>
          </p:cNvSpPr>
          <p:nvPr/>
        </p:nvSpPr>
        <p:spPr bwMode="auto">
          <a:xfrm>
            <a:off x="685800" y="4191000"/>
            <a:ext cx="8001001" cy="1384995"/>
          </a:xfrm>
          <a:prstGeom prst="rect">
            <a:avLst/>
          </a:prstGeom>
          <a:noFill/>
          <a:ln w="9525">
            <a:noFill/>
            <a:miter lim="800000"/>
            <a:headEnd/>
            <a:tailEnd/>
          </a:ln>
        </p:spPr>
        <p:txBody>
          <a:bodyPr wrap="square">
            <a:prstTxWarp prst="textNoShape">
              <a:avLst/>
            </a:prstTxWarp>
            <a:spAutoFit/>
          </a:bodyPr>
          <a:lstStyle/>
          <a:p>
            <a:r>
              <a:rPr lang="en-US" sz="2800" dirty="0" smtClean="0">
                <a:ea typeface="Arial" charset="0"/>
                <a:cs typeface="Arial" charset="0"/>
                <a:sym typeface="Chalkboard" charset="0"/>
              </a:rPr>
              <a:t>- Probe </a:t>
            </a:r>
            <a:r>
              <a:rPr lang="en-US" sz="2800" dirty="0">
                <a:ea typeface="Arial" charset="0"/>
                <a:cs typeface="Arial" charset="0"/>
                <a:sym typeface="Chalkboard" charset="0"/>
              </a:rPr>
              <a:t>Array containing ~9000 human </a:t>
            </a:r>
            <a:r>
              <a:rPr lang="en-US" sz="2800" dirty="0" smtClean="0">
                <a:ea typeface="Arial" charset="0"/>
                <a:cs typeface="Arial" charset="0"/>
                <a:sym typeface="Chalkboard" charset="0"/>
              </a:rPr>
              <a:t>proteins;</a:t>
            </a:r>
          </a:p>
          <a:p>
            <a:r>
              <a:rPr lang="en-US" sz="2800" dirty="0" smtClean="0">
                <a:ea typeface="Arial" charset="0"/>
                <a:cs typeface="Arial" charset="0"/>
                <a:sym typeface="Chalkboard" charset="0"/>
              </a:rPr>
              <a:t>- </a:t>
            </a:r>
            <a:r>
              <a:rPr lang="en-US" sz="2800" dirty="0">
                <a:ea typeface="Arial" charset="0"/>
                <a:cs typeface="Arial" charset="0"/>
                <a:sym typeface="Chalkboard" charset="0"/>
              </a:rPr>
              <a:t>R</a:t>
            </a:r>
            <a:r>
              <a:rPr lang="en-US" sz="2800" dirty="0" smtClean="0">
                <a:ea typeface="Arial" charset="0"/>
                <a:cs typeface="Arial" charset="0"/>
                <a:sym typeface="Chalkboard" charset="0"/>
              </a:rPr>
              <a:t>eactivity with DOK6; an insulin receptor binding protein + 3 other proteins related to T2D</a:t>
            </a:r>
            <a:endParaRPr lang="en-US" sz="2800" dirty="0"/>
          </a:p>
        </p:txBody>
      </p:sp>
      <p:sp>
        <p:nvSpPr>
          <p:cNvPr id="2" name="Rectangle 1"/>
          <p:cNvSpPr/>
          <p:nvPr/>
        </p:nvSpPr>
        <p:spPr>
          <a:xfrm>
            <a:off x="2743200" y="6248400"/>
            <a:ext cx="3503784" cy="400110"/>
          </a:xfrm>
          <a:prstGeom prst="rect">
            <a:avLst/>
          </a:prstGeom>
        </p:spPr>
        <p:txBody>
          <a:bodyPr wrap="none">
            <a:spAutoFit/>
          </a:bodyPr>
          <a:lstStyle/>
          <a:p>
            <a:pPr marL="0" indent="0" defTabSz="457200" eaLnBrk="1" hangingPunct="1">
              <a:lnSpc>
                <a:spcPct val="80000"/>
              </a:lnSpc>
              <a:buNone/>
              <a:defRPr/>
            </a:pPr>
            <a:r>
              <a:rPr lang="en-US" dirty="0" err="1">
                <a:solidFill>
                  <a:srgbClr val="000090"/>
                </a:solidFill>
                <a:latin typeface="Helvetica" charset="0"/>
              </a:rPr>
              <a:t>snyderome.stanford.edu</a:t>
            </a:r>
            <a:endParaRPr lang="en-US" dirty="0">
              <a:solidFill>
                <a:srgbClr val="000090"/>
              </a:solidFill>
              <a:latin typeface="Helvetic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idx="4294967295"/>
          </p:nvPr>
        </p:nvSpPr>
        <p:spPr>
          <a:xfrm>
            <a:off x="762000" y="152400"/>
            <a:ext cx="7772400" cy="1470025"/>
          </a:xfrm>
        </p:spPr>
        <p:txBody>
          <a:bodyPr/>
          <a:lstStyle/>
          <a:p>
            <a:pPr eaLnBrk="1" hangingPunct="1"/>
            <a:r>
              <a:rPr lang="en-US" sz="4000" dirty="0" smtClean="0">
                <a:latin typeface="Helvetica" charset="0"/>
              </a:rPr>
              <a:t>Many Unaddressed Challenges</a:t>
            </a:r>
            <a:endParaRPr lang="en-US" sz="3600" dirty="0" smtClean="0">
              <a:latin typeface="Helvetica" charset="0"/>
            </a:endParaRPr>
          </a:p>
        </p:txBody>
      </p:sp>
      <p:sp>
        <p:nvSpPr>
          <p:cNvPr id="61443" name="Subtitle 2"/>
          <p:cNvSpPr>
            <a:spLocks noGrp="1"/>
          </p:cNvSpPr>
          <p:nvPr>
            <p:ph type="subTitle" idx="4294967295"/>
          </p:nvPr>
        </p:nvSpPr>
        <p:spPr>
          <a:xfrm>
            <a:off x="304800" y="1524000"/>
            <a:ext cx="7696200" cy="5805264"/>
          </a:xfrm>
        </p:spPr>
        <p:txBody>
          <a:bodyPr>
            <a:noAutofit/>
          </a:bodyPr>
          <a:lstStyle/>
          <a:p>
            <a:pPr marL="514350" indent="-514350" defTabSz="457200" eaLnBrk="1" hangingPunct="1">
              <a:lnSpc>
                <a:spcPct val="80000"/>
              </a:lnSpc>
              <a:buFontTx/>
              <a:buAutoNum type="arabicParenR"/>
              <a:defRPr/>
            </a:pPr>
            <a:r>
              <a:rPr lang="en-US" sz="2800" dirty="0" smtClean="0">
                <a:solidFill>
                  <a:srgbClr val="000090"/>
                </a:solidFill>
                <a:latin typeface="Helvetica" charset="0"/>
              </a:rPr>
              <a:t>Interpreting regulatory/non protein coding regions</a:t>
            </a:r>
          </a:p>
          <a:p>
            <a:pPr marL="514350" indent="-514350" defTabSz="457200" eaLnBrk="1" hangingPunct="1">
              <a:lnSpc>
                <a:spcPct val="80000"/>
              </a:lnSpc>
              <a:buAutoNum type="arabicParenR"/>
              <a:defRPr/>
            </a:pPr>
            <a:endParaRPr lang="en-US" sz="2000" dirty="0">
              <a:solidFill>
                <a:srgbClr val="000090"/>
              </a:solidFill>
              <a:latin typeface="Helvetica" charset="0"/>
            </a:endParaRPr>
          </a:p>
          <a:p>
            <a:pPr marL="514350" indent="-514350" defTabSz="457200" eaLnBrk="1" hangingPunct="1">
              <a:lnSpc>
                <a:spcPct val="80000"/>
              </a:lnSpc>
              <a:buAutoNum type="arabicParenR"/>
              <a:defRPr/>
            </a:pPr>
            <a:r>
              <a:rPr lang="en-US" sz="2800" dirty="0" smtClean="0">
                <a:solidFill>
                  <a:srgbClr val="000090"/>
                </a:solidFill>
                <a:latin typeface="Helvetica" charset="0"/>
              </a:rPr>
              <a:t>DNA Methylation</a:t>
            </a:r>
          </a:p>
          <a:p>
            <a:pPr marL="514350" indent="-514350" defTabSz="457200" eaLnBrk="1" hangingPunct="1">
              <a:lnSpc>
                <a:spcPct val="80000"/>
              </a:lnSpc>
              <a:buAutoNum type="arabicParenR"/>
              <a:defRPr/>
            </a:pPr>
            <a:endParaRPr lang="en-US" sz="1600" dirty="0">
              <a:solidFill>
                <a:srgbClr val="000090"/>
              </a:solidFill>
              <a:latin typeface="Helvetica" charset="0"/>
            </a:endParaRPr>
          </a:p>
          <a:p>
            <a:pPr marL="514350" indent="-514350" defTabSz="457200" eaLnBrk="1" hangingPunct="1">
              <a:lnSpc>
                <a:spcPct val="80000"/>
              </a:lnSpc>
              <a:buAutoNum type="arabicParenR"/>
              <a:defRPr/>
            </a:pPr>
            <a:r>
              <a:rPr lang="en-US" sz="2800" dirty="0" smtClean="0">
                <a:solidFill>
                  <a:srgbClr val="000090"/>
                </a:solidFill>
                <a:latin typeface="Helvetica" charset="0"/>
              </a:rPr>
              <a:t>Complex Cells</a:t>
            </a:r>
          </a:p>
          <a:p>
            <a:pPr marL="514350" indent="-514350" defTabSz="457200" eaLnBrk="1" hangingPunct="1">
              <a:lnSpc>
                <a:spcPct val="80000"/>
              </a:lnSpc>
              <a:buAutoNum type="arabicParenR"/>
              <a:defRPr/>
            </a:pPr>
            <a:endParaRPr lang="en-US" sz="1600" dirty="0">
              <a:solidFill>
                <a:srgbClr val="000090"/>
              </a:solidFill>
              <a:latin typeface="Helvetica" charset="0"/>
            </a:endParaRPr>
          </a:p>
          <a:p>
            <a:pPr marL="514350" indent="-514350" defTabSz="457200" eaLnBrk="1" hangingPunct="1">
              <a:lnSpc>
                <a:spcPct val="80000"/>
              </a:lnSpc>
              <a:buAutoNum type="arabicParenR"/>
              <a:defRPr/>
            </a:pPr>
            <a:r>
              <a:rPr lang="en-US" sz="2800" dirty="0" smtClean="0">
                <a:solidFill>
                  <a:srgbClr val="000090"/>
                </a:solidFill>
                <a:latin typeface="Helvetica" charset="0"/>
              </a:rPr>
              <a:t>Large </a:t>
            </a:r>
            <a:r>
              <a:rPr lang="en-US" sz="2800" dirty="0" smtClean="0">
                <a:solidFill>
                  <a:srgbClr val="000090"/>
                </a:solidFill>
                <a:latin typeface="Helvetica" charset="0"/>
              </a:rPr>
              <a:t>Volume Used</a:t>
            </a:r>
          </a:p>
          <a:p>
            <a:pPr marL="514350" indent="-514350" defTabSz="457200" eaLnBrk="1" hangingPunct="1">
              <a:lnSpc>
                <a:spcPct val="80000"/>
              </a:lnSpc>
              <a:buAutoNum type="arabicParenR"/>
              <a:defRPr/>
            </a:pPr>
            <a:endParaRPr lang="en-US" sz="1600" dirty="0">
              <a:solidFill>
                <a:srgbClr val="000090"/>
              </a:solidFill>
              <a:latin typeface="Helvetica" charset="0"/>
            </a:endParaRPr>
          </a:p>
          <a:p>
            <a:pPr marL="514350" indent="-514350" defTabSz="457200" eaLnBrk="1" hangingPunct="1">
              <a:lnSpc>
                <a:spcPct val="80000"/>
              </a:lnSpc>
              <a:buAutoNum type="arabicParenR"/>
              <a:defRPr/>
            </a:pPr>
            <a:r>
              <a:rPr lang="en-US" sz="2800" dirty="0" err="1" smtClean="0">
                <a:solidFill>
                  <a:srgbClr val="000090"/>
                </a:solidFill>
                <a:latin typeface="Helvetica" charset="0"/>
              </a:rPr>
              <a:t>Microbiome</a:t>
            </a:r>
            <a:endParaRPr lang="en-US" sz="2800" dirty="0" smtClean="0">
              <a:solidFill>
                <a:srgbClr val="000090"/>
              </a:solidFill>
              <a:latin typeface="Helvetica" charset="0"/>
            </a:endParaRPr>
          </a:p>
          <a:p>
            <a:pPr marL="514350" indent="-514350" defTabSz="457200" eaLnBrk="1" hangingPunct="1">
              <a:lnSpc>
                <a:spcPct val="80000"/>
              </a:lnSpc>
              <a:buAutoNum type="arabicParenR"/>
              <a:defRPr/>
            </a:pPr>
            <a:endParaRPr lang="en-US" sz="1800" dirty="0">
              <a:solidFill>
                <a:srgbClr val="000090"/>
              </a:solidFill>
              <a:latin typeface="Helvetica" charset="0"/>
            </a:endParaRPr>
          </a:p>
          <a:p>
            <a:pPr marL="0" indent="0" defTabSz="457200" eaLnBrk="1" hangingPunct="1">
              <a:lnSpc>
                <a:spcPct val="80000"/>
              </a:lnSpc>
              <a:buNone/>
              <a:defRPr/>
            </a:pPr>
            <a:r>
              <a:rPr lang="en-US" sz="2800" dirty="0" smtClean="0">
                <a:solidFill>
                  <a:srgbClr val="000090"/>
                </a:solidFill>
                <a:latin typeface="Helvetica" charset="0"/>
              </a:rPr>
              <a:t>6) </a:t>
            </a:r>
            <a:r>
              <a:rPr lang="en-US" sz="2800" dirty="0" err="1" smtClean="0">
                <a:solidFill>
                  <a:srgbClr val="000090"/>
                </a:solidFill>
                <a:latin typeface="Helvetica" charset="0"/>
              </a:rPr>
              <a:t>Exposome</a:t>
            </a:r>
            <a:endParaRPr lang="en-US" sz="2800" dirty="0" smtClean="0">
              <a:solidFill>
                <a:srgbClr val="000090"/>
              </a:solidFill>
              <a:latin typeface="Helvetica" charset="0"/>
            </a:endParaRPr>
          </a:p>
          <a:p>
            <a:pPr marL="514350" indent="-514350" defTabSz="457200" eaLnBrk="1" hangingPunct="1">
              <a:lnSpc>
                <a:spcPct val="80000"/>
              </a:lnSpc>
              <a:buAutoNum type="arabicParenR"/>
              <a:defRPr/>
            </a:pPr>
            <a:endParaRPr lang="en-US" sz="2800" dirty="0">
              <a:solidFill>
                <a:srgbClr val="000090"/>
              </a:solidFill>
              <a:latin typeface="Helvetica" charset="0"/>
            </a:endParaRPr>
          </a:p>
          <a:p>
            <a:pPr marL="514350" indent="-514350" defTabSz="457200" eaLnBrk="1" hangingPunct="1">
              <a:lnSpc>
                <a:spcPct val="80000"/>
              </a:lnSpc>
              <a:buAutoNum type="arabicParenR"/>
              <a:defRPr/>
            </a:pPr>
            <a:endParaRPr lang="en-US" sz="2800" dirty="0" smtClean="0">
              <a:solidFill>
                <a:srgbClr val="000090"/>
              </a:solidFill>
              <a:latin typeface="Helvetica" charset="0"/>
            </a:endParaRPr>
          </a:p>
          <a:p>
            <a:pPr marL="0" indent="0" defTabSz="457200" eaLnBrk="1" hangingPunct="1">
              <a:lnSpc>
                <a:spcPct val="80000"/>
              </a:lnSpc>
              <a:buNone/>
              <a:defRPr/>
            </a:pPr>
            <a:endParaRPr lang="en-US" sz="2800" dirty="0" smtClean="0">
              <a:solidFill>
                <a:srgbClr val="000090"/>
              </a:solidFill>
              <a:latin typeface="Helvetica" charset="0"/>
            </a:endParaRPr>
          </a:p>
        </p:txBody>
      </p:sp>
      <p:pic>
        <p:nvPicPr>
          <p:cNvPr id="4" name="Picture 3" descr="david-and-goliath-sumos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099733"/>
            <a:ext cx="3962400" cy="4529667"/>
          </a:xfrm>
          <a:prstGeom prst="rect">
            <a:avLst/>
          </a:prstGeom>
        </p:spPr>
      </p:pic>
    </p:spTree>
    <p:extLst>
      <p:ext uri="{BB962C8B-B14F-4D97-AF65-F5344CB8AC3E}">
        <p14:creationId xmlns:p14="http://schemas.microsoft.com/office/powerpoint/2010/main" val="12231078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250" y="1341437"/>
            <a:ext cx="8229600" cy="4525963"/>
          </a:xfrm>
        </p:spPr>
        <p:txBody>
          <a:bodyPr>
            <a:normAutofit fontScale="62500" lnSpcReduction="20000"/>
          </a:bodyPr>
          <a:lstStyle/>
          <a:p>
            <a:pPr marL="0" indent="0">
              <a:buNone/>
            </a:pPr>
            <a:r>
              <a:rPr lang="en-US" b="1" dirty="0" smtClean="0"/>
              <a:t>Modified </a:t>
            </a:r>
            <a:r>
              <a:rPr lang="en-US" b="1" dirty="0" err="1" smtClean="0"/>
              <a:t>Cytosines</a:t>
            </a:r>
            <a:r>
              <a:rPr lang="en-US" b="1" dirty="0" smtClean="0"/>
              <a:t>: Usually associated with gene inactivation</a:t>
            </a:r>
          </a:p>
          <a:p>
            <a:endParaRPr lang="en-US" dirty="0"/>
          </a:p>
          <a:p>
            <a:r>
              <a:rPr lang="en-US" dirty="0" smtClean="0"/>
              <a:t>Deep Sequencing: two time points analyzed</a:t>
            </a:r>
          </a:p>
          <a:p>
            <a:pPr marL="457200" lvl="1" indent="0">
              <a:buNone/>
            </a:pPr>
            <a:r>
              <a:rPr lang="en-US" dirty="0" smtClean="0"/>
              <a:t>a) 1.5 B Uniquely mapped reads (50X)</a:t>
            </a:r>
          </a:p>
          <a:p>
            <a:pPr marL="457200" lvl="1" indent="0">
              <a:buNone/>
            </a:pPr>
            <a:r>
              <a:rPr lang="en-US" dirty="0" smtClean="0"/>
              <a:t>b) 2.69 B </a:t>
            </a:r>
            <a:r>
              <a:rPr lang="en-US" dirty="0"/>
              <a:t>Uniquely mapped reads </a:t>
            </a:r>
            <a:r>
              <a:rPr lang="en-US" dirty="0" smtClean="0"/>
              <a:t>(89.6X</a:t>
            </a:r>
            <a:r>
              <a:rPr lang="en-US" dirty="0"/>
              <a:t>)</a:t>
            </a:r>
          </a:p>
          <a:p>
            <a:pPr marL="457200" lvl="1" indent="0">
              <a:buNone/>
            </a:pPr>
            <a:endParaRPr lang="en-US" dirty="0" smtClean="0"/>
          </a:p>
          <a:p>
            <a:r>
              <a:rPr lang="en-US" dirty="0" smtClean="0"/>
              <a:t>~19,000 non CG disruption allele differential methylated CGs</a:t>
            </a:r>
          </a:p>
          <a:p>
            <a:pPr marL="0" indent="0">
              <a:buNone/>
            </a:pPr>
            <a:endParaRPr lang="en-US" dirty="0" smtClean="0"/>
          </a:p>
          <a:p>
            <a:r>
              <a:rPr lang="en-US" dirty="0" smtClean="0"/>
              <a:t>539 allele differential methylated regions (DMRs)</a:t>
            </a:r>
            <a:endParaRPr lang="en-US" dirty="0"/>
          </a:p>
          <a:p>
            <a:endParaRPr lang="en-US" dirty="0"/>
          </a:p>
          <a:p>
            <a:r>
              <a:rPr lang="en-US" dirty="0" smtClean="0"/>
              <a:t>Identified well known regions: H19, GNAS</a:t>
            </a:r>
          </a:p>
          <a:p>
            <a:endParaRPr lang="en-US" dirty="0"/>
          </a:p>
          <a:p>
            <a:r>
              <a:rPr lang="en-US" dirty="0" smtClean="0"/>
              <a:t>Identified many novel regions</a:t>
            </a:r>
          </a:p>
        </p:txBody>
      </p:sp>
      <p:sp>
        <p:nvSpPr>
          <p:cNvPr id="2" name="Rectangle 1"/>
          <p:cNvSpPr/>
          <p:nvPr/>
        </p:nvSpPr>
        <p:spPr>
          <a:xfrm>
            <a:off x="2692348" y="457200"/>
            <a:ext cx="3860852" cy="646331"/>
          </a:xfrm>
          <a:prstGeom prst="rect">
            <a:avLst/>
          </a:prstGeom>
        </p:spPr>
        <p:txBody>
          <a:bodyPr wrap="none">
            <a:spAutoFit/>
          </a:bodyPr>
          <a:lstStyle/>
          <a:p>
            <a:r>
              <a:rPr lang="en-US" sz="3600" b="1" dirty="0" smtClean="0"/>
              <a:t>DNA Methylation</a:t>
            </a:r>
            <a:endParaRPr lang="en-US" sz="3600" b="1" dirty="0"/>
          </a:p>
        </p:txBody>
      </p:sp>
    </p:spTree>
    <p:extLst>
      <p:ext uri="{BB962C8B-B14F-4D97-AF65-F5344CB8AC3E}">
        <p14:creationId xmlns:p14="http://schemas.microsoft.com/office/powerpoint/2010/main" val="31258770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3087"/>
            <a:ext cx="9144000" cy="5165313"/>
          </a:xfrm>
          <a:prstGeom prst="rect">
            <a:avLst/>
          </a:prstGeom>
        </p:spPr>
      </p:pic>
      <p:sp>
        <p:nvSpPr>
          <p:cNvPr id="4" name="Rectangle 3"/>
          <p:cNvSpPr/>
          <p:nvPr/>
        </p:nvSpPr>
        <p:spPr>
          <a:xfrm>
            <a:off x="1295400" y="268069"/>
            <a:ext cx="6546309" cy="646331"/>
          </a:xfrm>
          <a:prstGeom prst="rect">
            <a:avLst/>
          </a:prstGeom>
        </p:spPr>
        <p:txBody>
          <a:bodyPr wrap="none">
            <a:spAutoFit/>
          </a:bodyPr>
          <a:lstStyle/>
          <a:p>
            <a:r>
              <a:rPr lang="en-US" sz="3600" b="1" dirty="0" smtClean="0"/>
              <a:t>Incorporate Methylation Data</a:t>
            </a:r>
            <a:endParaRPr lang="en-US" sz="3600" b="1" dirty="0"/>
          </a:p>
        </p:txBody>
      </p:sp>
    </p:spTree>
    <p:extLst>
      <p:ext uri="{BB962C8B-B14F-4D97-AF65-F5344CB8AC3E}">
        <p14:creationId xmlns:p14="http://schemas.microsoft.com/office/powerpoint/2010/main" val="6823738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p:cNvPicPr>
            <a:picLocks noChangeAspect="1"/>
          </p:cNvPicPr>
          <p:nvPr/>
        </p:nvPicPr>
        <p:blipFill rotWithShape="1">
          <a:blip r:embed="rId2">
            <a:extLst>
              <a:ext uri="{28A0092B-C50C-407E-A947-70E740481C1C}">
                <a14:useLocalDpi xmlns:a14="http://schemas.microsoft.com/office/drawing/2010/main" val="0"/>
              </a:ext>
            </a:extLst>
          </a:blip>
          <a:srcRect t="9596"/>
          <a:stretch/>
        </p:blipFill>
        <p:spPr>
          <a:xfrm>
            <a:off x="0" y="1816100"/>
            <a:ext cx="9144000" cy="3589421"/>
          </a:xfrm>
          <a:prstGeom prst="rect">
            <a:avLst/>
          </a:prstGeom>
        </p:spPr>
      </p:pic>
      <p:sp>
        <p:nvSpPr>
          <p:cNvPr id="3" name="Rectangle 2"/>
          <p:cNvSpPr/>
          <p:nvPr/>
        </p:nvSpPr>
        <p:spPr>
          <a:xfrm>
            <a:off x="609600" y="522982"/>
            <a:ext cx="8077200" cy="1077218"/>
          </a:xfrm>
          <a:prstGeom prst="rect">
            <a:avLst/>
          </a:prstGeom>
        </p:spPr>
        <p:txBody>
          <a:bodyPr wrap="square">
            <a:spAutoFit/>
          </a:bodyPr>
          <a:lstStyle/>
          <a:p>
            <a:pPr algn="ctr"/>
            <a:r>
              <a:rPr lang="en-US" sz="3200" b="1" dirty="0" smtClean="0"/>
              <a:t>Possible Phenotypic Consequences of Differentially Methylated Regions?</a:t>
            </a:r>
            <a:endParaRPr lang="en-US" sz="3200" b="1" dirty="0"/>
          </a:p>
        </p:txBody>
      </p:sp>
    </p:spTree>
    <p:extLst>
      <p:ext uri="{BB962C8B-B14F-4D97-AF65-F5344CB8AC3E}">
        <p14:creationId xmlns:p14="http://schemas.microsoft.com/office/powerpoint/2010/main" val="170263279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iveCor-Heart-Monito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19200"/>
            <a:ext cx="5712106" cy="2286000"/>
          </a:xfrm>
          <a:prstGeom prst="rect">
            <a:avLst/>
          </a:prstGeom>
        </p:spPr>
      </p:pic>
      <p:sp>
        <p:nvSpPr>
          <p:cNvPr id="4" name="Rectangle 1"/>
          <p:cNvSpPr txBox="1">
            <a:spLocks noChangeArrowheads="1"/>
          </p:cNvSpPr>
          <p:nvPr/>
        </p:nvSpPr>
        <p:spPr bwMode="auto">
          <a:xfrm>
            <a:off x="152400" y="4953000"/>
            <a:ext cx="55626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sz="2800" dirty="0" err="1" smtClean="0"/>
              <a:t>AliveCor</a:t>
            </a:r>
            <a:r>
              <a:rPr lang="en-US" sz="2800" dirty="0" smtClean="0"/>
              <a:t> Measures ECG</a:t>
            </a:r>
          </a:p>
        </p:txBody>
      </p:sp>
      <p:sp>
        <p:nvSpPr>
          <p:cNvPr id="68610" name="Rectangle 1"/>
          <p:cNvSpPr>
            <a:spLocks noGrp="1" noChangeArrowheads="1"/>
          </p:cNvSpPr>
          <p:nvPr>
            <p:ph type="title"/>
          </p:nvPr>
        </p:nvSpPr>
        <p:spPr>
          <a:xfrm>
            <a:off x="317500" y="12700"/>
            <a:ext cx="8839200" cy="1447800"/>
          </a:xfrm>
        </p:spPr>
        <p:txBody>
          <a:bodyPr/>
          <a:lstStyle/>
          <a:p>
            <a:r>
              <a:rPr lang="en-US" sz="3200" b="1" dirty="0" smtClean="0"/>
              <a:t>2. Other Data Types: Sensors</a:t>
            </a:r>
          </a:p>
        </p:txBody>
      </p:sp>
      <p:pic>
        <p:nvPicPr>
          <p:cNvPr id="5" name="Picture 4" descr="ECG-20130415104503.pdf"/>
          <p:cNvPicPr>
            <a:picLocks noChangeAspect="1"/>
          </p:cNvPicPr>
          <p:nvPr/>
        </p:nvPicPr>
        <p:blipFill rotWithShape="1">
          <a:blip r:embed="rId3">
            <a:extLst>
              <a:ext uri="{28A0092B-C50C-407E-A947-70E740481C1C}">
                <a14:useLocalDpi xmlns:a14="http://schemas.microsoft.com/office/drawing/2010/main" val="0"/>
              </a:ext>
            </a:extLst>
          </a:blip>
          <a:srcRect t="37037" r="38170" b="53519"/>
          <a:stretch/>
        </p:blipFill>
        <p:spPr>
          <a:xfrm>
            <a:off x="76200" y="3657600"/>
            <a:ext cx="5257800" cy="1587500"/>
          </a:xfrm>
          <a:prstGeom prst="rect">
            <a:avLst/>
          </a:prstGeom>
        </p:spPr>
      </p:pic>
      <p:sp>
        <p:nvSpPr>
          <p:cNvPr id="6" name="Rectangle 5"/>
          <p:cNvSpPr/>
          <p:nvPr/>
        </p:nvSpPr>
        <p:spPr>
          <a:xfrm>
            <a:off x="5791200" y="3729335"/>
            <a:ext cx="641121" cy="584776"/>
          </a:xfrm>
          <a:prstGeom prst="rect">
            <a:avLst/>
          </a:prstGeom>
        </p:spPr>
        <p:txBody>
          <a:bodyPr wrap="none">
            <a:spAutoFit/>
          </a:bodyPr>
          <a:lstStyle/>
          <a:p>
            <a:r>
              <a:rPr lang="en-US" sz="3200" b="1" dirty="0" smtClean="0"/>
              <a:t>71</a:t>
            </a:r>
            <a:endParaRPr lang="en-US" sz="3200" dirty="0"/>
          </a:p>
        </p:txBody>
      </p:sp>
      <p:pic>
        <p:nvPicPr>
          <p:cNvPr id="7" name="Picture 6"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748135"/>
            <a:ext cx="3098800" cy="2616200"/>
          </a:xfrm>
          <a:prstGeom prst="rect">
            <a:avLst/>
          </a:prstGeom>
        </p:spPr>
      </p:pic>
      <p:sp>
        <p:nvSpPr>
          <p:cNvPr id="9" name="Rectangle 8"/>
          <p:cNvSpPr/>
          <p:nvPr/>
        </p:nvSpPr>
        <p:spPr>
          <a:xfrm>
            <a:off x="6324600" y="4567535"/>
            <a:ext cx="1814920" cy="461665"/>
          </a:xfrm>
          <a:prstGeom prst="rect">
            <a:avLst/>
          </a:prstGeom>
        </p:spPr>
        <p:txBody>
          <a:bodyPr wrap="none">
            <a:spAutoFit/>
          </a:bodyPr>
          <a:lstStyle/>
          <a:p>
            <a:r>
              <a:rPr lang="en-US" b="1" dirty="0" smtClean="0"/>
              <a:t>Moves App</a:t>
            </a:r>
            <a:endParaRPr lang="en-US" dirty="0"/>
          </a:p>
        </p:txBody>
      </p:sp>
      <p:sp>
        <p:nvSpPr>
          <p:cNvPr id="10" name="Rectangle 9"/>
          <p:cNvSpPr/>
          <p:nvPr/>
        </p:nvSpPr>
        <p:spPr>
          <a:xfrm>
            <a:off x="4692879" y="3453824"/>
            <a:ext cx="641121" cy="584776"/>
          </a:xfrm>
          <a:prstGeom prst="rect">
            <a:avLst/>
          </a:prstGeom>
        </p:spPr>
        <p:txBody>
          <a:bodyPr wrap="none">
            <a:spAutoFit/>
          </a:bodyPr>
          <a:lstStyle/>
          <a:p>
            <a:r>
              <a:rPr lang="en-US" sz="3200" b="1" dirty="0" smtClean="0"/>
              <a:t>71</a:t>
            </a:r>
            <a:endParaRPr lang="en-US" sz="3200" dirty="0"/>
          </a:p>
        </p:txBody>
      </p:sp>
    </p:spTree>
    <p:extLst>
      <p:ext uri="{BB962C8B-B14F-4D97-AF65-F5344CB8AC3E}">
        <p14:creationId xmlns:p14="http://schemas.microsoft.com/office/powerpoint/2010/main" val="2212861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762000" y="-76200"/>
            <a:ext cx="7772400" cy="1143000"/>
          </a:xfrm>
          <a:prstGeom prst="rect">
            <a:avLst/>
          </a:prstGeom>
          <a:noFill/>
          <a:ln w="9525">
            <a:noFill/>
            <a:miter lim="800000"/>
            <a:headEnd/>
            <a:tailEnd/>
          </a:ln>
        </p:spPr>
        <p:txBody>
          <a:bodyPr anchor="ctr">
            <a:prstTxWarp prst="textNoShape">
              <a:avLst/>
            </a:prstTxWarp>
          </a:bodyPr>
          <a:lstStyle/>
          <a:p>
            <a:pPr algn="ctr" eaLnBrk="1" hangingPunct="1"/>
            <a:r>
              <a:rPr lang="en-US" sz="2800" dirty="0">
                <a:solidFill>
                  <a:srgbClr val="1D077F"/>
                </a:solidFill>
                <a:latin typeface="Helvetica" charset="0"/>
              </a:rPr>
              <a:t>The Cost of DNA Sequencing is</a:t>
            </a:r>
            <a:r>
              <a:rPr lang="en-US" sz="2800" dirty="0" smtClean="0">
                <a:solidFill>
                  <a:srgbClr val="1D077F"/>
                </a:solidFill>
                <a:latin typeface="Helvetica" charset="0"/>
              </a:rPr>
              <a:t> Dropping</a:t>
            </a:r>
            <a:endParaRPr lang="en-US" sz="2800" dirty="0">
              <a:solidFill>
                <a:schemeClr val="tx2"/>
              </a:solidFill>
              <a:latin typeface="Helvetica" charset="0"/>
            </a:endParaRPr>
          </a:p>
        </p:txBody>
      </p:sp>
      <p:sp>
        <p:nvSpPr>
          <p:cNvPr id="16387" name="Rectangle 3"/>
          <p:cNvSpPr>
            <a:spLocks noChangeArrowheads="1"/>
          </p:cNvSpPr>
          <p:nvPr/>
        </p:nvSpPr>
        <p:spPr bwMode="auto">
          <a:xfrm>
            <a:off x="2667000" y="6091535"/>
            <a:ext cx="4800600" cy="461665"/>
          </a:xfrm>
          <a:prstGeom prst="rect">
            <a:avLst/>
          </a:prstGeom>
          <a:noFill/>
          <a:ln w="9525">
            <a:noFill/>
            <a:miter lim="800000"/>
            <a:headEnd/>
            <a:tailEnd/>
          </a:ln>
        </p:spPr>
        <p:txBody>
          <a:bodyPr wrap="square">
            <a:prstTxWarp prst="textNoShape">
              <a:avLst/>
            </a:prstTxWarp>
            <a:spAutoFit/>
          </a:bodyPr>
          <a:lstStyle/>
          <a:p>
            <a:r>
              <a:rPr lang="en-US" b="1" dirty="0">
                <a:solidFill>
                  <a:schemeClr val="accent2"/>
                </a:solidFill>
                <a:latin typeface="Helvetica" charset="0"/>
              </a:rPr>
              <a:t>Human </a:t>
            </a:r>
            <a:r>
              <a:rPr lang="en-US" b="1" dirty="0" smtClean="0">
                <a:solidFill>
                  <a:schemeClr val="accent2"/>
                </a:solidFill>
                <a:latin typeface="Helvetica" charset="0"/>
              </a:rPr>
              <a:t>Genome Cost ~$3K</a:t>
            </a:r>
            <a:endParaRPr lang="en-US" b="1" dirty="0">
              <a:solidFill>
                <a:schemeClr val="accent2"/>
              </a:solidFill>
              <a:latin typeface="Helvetica" charset="0"/>
            </a:endParaRPr>
          </a:p>
        </p:txBody>
      </p:sp>
      <p:pic>
        <p:nvPicPr>
          <p:cNvPr id="4" name="Picture 3" descr="cost_per_gen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914400"/>
            <a:ext cx="6858000" cy="5143500"/>
          </a:xfrm>
          <a:prstGeom prst="rect">
            <a:avLst/>
          </a:prstGeom>
        </p:spPr>
      </p:pic>
      <p:sp>
        <p:nvSpPr>
          <p:cNvPr id="6" name="Rectangle 5"/>
          <p:cNvSpPr/>
          <p:nvPr/>
        </p:nvSpPr>
        <p:spPr>
          <a:xfrm>
            <a:off x="228600" y="6396335"/>
            <a:ext cx="4572000" cy="338554"/>
          </a:xfrm>
          <a:prstGeom prst="rect">
            <a:avLst/>
          </a:prstGeom>
        </p:spPr>
        <p:txBody>
          <a:bodyPr>
            <a:spAutoFit/>
          </a:bodyPr>
          <a:lstStyle/>
          <a:p>
            <a:r>
              <a:rPr lang="en-US" sz="1600" dirty="0"/>
              <a:t>http://</a:t>
            </a:r>
            <a:r>
              <a:rPr lang="en-US" sz="1600" dirty="0" err="1"/>
              <a:t>www.genome.gov</a:t>
            </a:r>
            <a:r>
              <a:rPr lang="en-US" sz="1600" dirty="0" smtClean="0"/>
              <a:t>/</a:t>
            </a:r>
            <a:endParaRPr lang="en-US" sz="1600" dirty="0"/>
          </a:p>
        </p:txBody>
      </p:sp>
    </p:spTree>
    <p:extLst>
      <p:ext uri="{BB962C8B-B14F-4D97-AF65-F5344CB8AC3E}">
        <p14:creationId xmlns:p14="http://schemas.microsoft.com/office/powerpoint/2010/main" val="34939430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709613" y="238780"/>
            <a:ext cx="7977187" cy="523220"/>
          </a:xfrm>
          <a:prstGeom prst="rect">
            <a:avLst/>
          </a:prstGeom>
          <a:noFill/>
          <a:ln w="9525">
            <a:noFill/>
            <a:miter lim="800000"/>
            <a:headEnd/>
            <a:tailEnd/>
          </a:ln>
        </p:spPr>
        <p:txBody>
          <a:bodyPr>
            <a:prstTxWarp prst="textNoShape">
              <a:avLst/>
            </a:prstTxWarp>
            <a:spAutoFit/>
          </a:bodyPr>
          <a:lstStyle/>
          <a:p>
            <a:pPr algn="ctr" eaLnBrk="1" hangingPunct="1"/>
            <a:r>
              <a:rPr lang="en-US" sz="2800" b="1" dirty="0" smtClean="0">
                <a:ea typeface="Arial" charset="0"/>
                <a:cs typeface="Arial" charset="0"/>
              </a:rPr>
              <a:t>The Future?</a:t>
            </a:r>
            <a:endParaRPr lang="en-US" sz="1800" b="1" dirty="0">
              <a:ea typeface="Arial" charset="0"/>
              <a:cs typeface="Arial" charset="0"/>
            </a:endParaRPr>
          </a:p>
        </p:txBody>
      </p:sp>
      <p:sp>
        <p:nvSpPr>
          <p:cNvPr id="76803" name="Rectangle 7"/>
          <p:cNvSpPr>
            <a:spLocks noChangeArrowheads="1"/>
          </p:cNvSpPr>
          <p:nvPr/>
        </p:nvSpPr>
        <p:spPr bwMode="auto">
          <a:xfrm>
            <a:off x="990600" y="1030287"/>
            <a:ext cx="2806953" cy="400110"/>
          </a:xfrm>
          <a:prstGeom prst="rect">
            <a:avLst/>
          </a:prstGeom>
          <a:noFill/>
          <a:ln w="9525">
            <a:noFill/>
            <a:miter lim="800000"/>
            <a:headEnd/>
            <a:tailEnd/>
          </a:ln>
        </p:spPr>
        <p:txBody>
          <a:bodyPr wrap="none">
            <a:prstTxWarp prst="textNoShape">
              <a:avLst/>
            </a:prstTxWarp>
            <a:spAutoFit/>
          </a:bodyPr>
          <a:lstStyle/>
          <a:p>
            <a:r>
              <a:rPr lang="en-US" sz="2000" b="1" dirty="0" smtClean="0">
                <a:ea typeface="Arial" charset="0"/>
                <a:cs typeface="Arial" charset="0"/>
              </a:rPr>
              <a:t>Genomic Sequencing</a:t>
            </a:r>
            <a:endParaRPr lang="en-US" sz="2000" b="1" dirty="0">
              <a:ea typeface="Arial" charset="0"/>
              <a:cs typeface="Arial" charset="0"/>
            </a:endParaRPr>
          </a:p>
        </p:txBody>
      </p:sp>
      <p:sp>
        <p:nvSpPr>
          <p:cNvPr id="76804" name="Line 12"/>
          <p:cNvSpPr>
            <a:spLocks noChangeShapeType="1"/>
          </p:cNvSpPr>
          <p:nvPr/>
        </p:nvSpPr>
        <p:spPr bwMode="auto">
          <a:xfrm>
            <a:off x="4343400" y="3087687"/>
            <a:ext cx="0" cy="609600"/>
          </a:xfrm>
          <a:prstGeom prst="line">
            <a:avLst/>
          </a:prstGeom>
          <a:noFill/>
          <a:ln w="63500">
            <a:solidFill>
              <a:schemeClr val="tx1"/>
            </a:solidFill>
            <a:round/>
            <a:headEnd/>
            <a:tailEnd type="stealth" w="med" len="lg"/>
          </a:ln>
        </p:spPr>
        <p:txBody>
          <a:bodyPr wrap="none" anchor="ctr">
            <a:prstTxWarp prst="textNoShape">
              <a:avLst/>
            </a:prstTxWarp>
          </a:bodyPr>
          <a:lstStyle/>
          <a:p>
            <a:endParaRPr lang="en-US"/>
          </a:p>
        </p:txBody>
      </p:sp>
      <p:sp>
        <p:nvSpPr>
          <p:cNvPr id="76805" name="Line 13"/>
          <p:cNvSpPr>
            <a:spLocks noChangeShapeType="1"/>
          </p:cNvSpPr>
          <p:nvPr/>
        </p:nvSpPr>
        <p:spPr bwMode="auto">
          <a:xfrm>
            <a:off x="4038600" y="2554287"/>
            <a:ext cx="304800" cy="533400"/>
          </a:xfrm>
          <a:prstGeom prst="line">
            <a:avLst/>
          </a:prstGeom>
          <a:noFill/>
          <a:ln w="63500">
            <a:solidFill>
              <a:schemeClr val="tx1"/>
            </a:solidFill>
            <a:round/>
            <a:headEnd/>
            <a:tailEnd type="none" w="med" len="lg"/>
          </a:ln>
        </p:spPr>
        <p:txBody>
          <a:bodyPr wrap="none" anchor="ctr">
            <a:prstTxWarp prst="textNoShape">
              <a:avLst/>
            </a:prstTxWarp>
          </a:bodyPr>
          <a:lstStyle/>
          <a:p>
            <a:endParaRPr lang="en-US"/>
          </a:p>
        </p:txBody>
      </p:sp>
      <p:sp>
        <p:nvSpPr>
          <p:cNvPr id="76806" name="Rectangle 17"/>
          <p:cNvSpPr>
            <a:spLocks noChangeArrowheads="1"/>
          </p:cNvSpPr>
          <p:nvPr/>
        </p:nvSpPr>
        <p:spPr bwMode="auto">
          <a:xfrm>
            <a:off x="2133600" y="6059487"/>
            <a:ext cx="2819400" cy="914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6807" name="Rectangle 18"/>
          <p:cNvSpPr>
            <a:spLocks noChangeArrowheads="1"/>
          </p:cNvSpPr>
          <p:nvPr/>
        </p:nvSpPr>
        <p:spPr bwMode="auto">
          <a:xfrm>
            <a:off x="5967969" y="3925887"/>
            <a:ext cx="2750573" cy="1569660"/>
          </a:xfrm>
          <a:prstGeom prst="rect">
            <a:avLst/>
          </a:prstGeom>
          <a:noFill/>
          <a:ln w="9525">
            <a:noFill/>
            <a:miter lim="800000"/>
            <a:headEnd/>
            <a:tailEnd/>
          </a:ln>
        </p:spPr>
        <p:txBody>
          <a:bodyPr wrap="none">
            <a:prstTxWarp prst="textNoShape">
              <a:avLst/>
            </a:prstTxWarp>
            <a:spAutoFit/>
          </a:bodyPr>
          <a:lstStyle/>
          <a:p>
            <a:r>
              <a:rPr lang="en-US" b="1" dirty="0">
                <a:ea typeface="Arial" charset="0"/>
                <a:cs typeface="Arial" charset="0"/>
              </a:rPr>
              <a:t>1. Predict risk</a:t>
            </a:r>
          </a:p>
          <a:p>
            <a:r>
              <a:rPr lang="en-US" b="1" dirty="0">
                <a:ea typeface="Arial" charset="0"/>
                <a:cs typeface="Arial" charset="0"/>
              </a:rPr>
              <a:t>2.</a:t>
            </a:r>
            <a:r>
              <a:rPr lang="en-US" b="1" dirty="0" smtClean="0">
                <a:ea typeface="Arial" charset="0"/>
                <a:cs typeface="Arial" charset="0"/>
              </a:rPr>
              <a:t> Early Diagnose</a:t>
            </a:r>
          </a:p>
          <a:p>
            <a:r>
              <a:rPr lang="en-US" b="1" dirty="0">
                <a:ea typeface="Arial" charset="0"/>
                <a:cs typeface="Arial" charset="0"/>
              </a:rPr>
              <a:t>3. </a:t>
            </a:r>
            <a:r>
              <a:rPr lang="en-US" b="1" smtClean="0">
                <a:ea typeface="Arial" charset="0"/>
                <a:cs typeface="Arial" charset="0"/>
              </a:rPr>
              <a:t>Monitor</a:t>
            </a:r>
          </a:p>
          <a:p>
            <a:r>
              <a:rPr lang="en-US" b="1" dirty="0">
                <a:ea typeface="Arial" charset="0"/>
                <a:cs typeface="Arial" charset="0"/>
              </a:rPr>
              <a:t>4. </a:t>
            </a:r>
            <a:r>
              <a:rPr lang="en-US" b="1" dirty="0" smtClean="0">
                <a:ea typeface="Arial" charset="0"/>
                <a:cs typeface="Arial" charset="0"/>
              </a:rPr>
              <a:t>Treat</a:t>
            </a:r>
          </a:p>
        </p:txBody>
      </p:sp>
      <p:sp>
        <p:nvSpPr>
          <p:cNvPr id="76808" name="Rectangle 5"/>
          <p:cNvSpPr>
            <a:spLocks noChangeArrowheads="1"/>
          </p:cNvSpPr>
          <p:nvPr/>
        </p:nvSpPr>
        <p:spPr bwMode="auto">
          <a:xfrm>
            <a:off x="381000" y="1563687"/>
            <a:ext cx="2579038" cy="1938992"/>
          </a:xfrm>
          <a:prstGeom prst="rect">
            <a:avLst/>
          </a:prstGeom>
          <a:noFill/>
          <a:ln w="9525">
            <a:noFill/>
            <a:miter lim="800000"/>
            <a:headEnd/>
            <a:tailEnd/>
          </a:ln>
        </p:spPr>
        <p:txBody>
          <a:bodyPr wrap="square">
            <a:prstTxWarp prst="textNoShape">
              <a:avLst/>
            </a:prstTxWarp>
            <a:spAutoFit/>
          </a:bodyPr>
          <a:lstStyle/>
          <a:p>
            <a:pPr eaLnBrk="1" hangingPunct="1">
              <a:spcBef>
                <a:spcPct val="50000"/>
              </a:spcBef>
            </a:pPr>
            <a:r>
              <a:rPr lang="en-US" sz="1200" dirty="0" smtClean="0">
                <a:latin typeface="Courier" charset="0"/>
              </a:rPr>
              <a:t>GGTTCCAAAAGTTTATTGGATGCCGTTTCAGTACATTTATCGTTTGCTTTGGATGCCCTAATTAAAAGTGACCCTTTCAAACTGAAATTCATGATACACCAATGGATATCCTTAGTCGATAAAATTTGCGAGTACTTTCAAAGCCAAATGAAATTATCTATGGTAGACAAAACATTGACCAATTTCATATCGATCCTCCTGAATTTATTGGCGTTAGACACAGTTGGTATATTTA</a:t>
            </a:r>
            <a:r>
              <a:rPr lang="en-US" sz="1200" dirty="0">
                <a:latin typeface="Courier" charset="0"/>
              </a:rPr>
              <a:t>….</a:t>
            </a:r>
          </a:p>
        </p:txBody>
      </p:sp>
      <p:pic>
        <p:nvPicPr>
          <p:cNvPr id="76809" name="Picture 19" descr="Doctor.jpg"/>
          <p:cNvPicPr>
            <a:picLocks noChangeAspect="1"/>
          </p:cNvPicPr>
          <p:nvPr/>
        </p:nvPicPr>
        <p:blipFill>
          <a:blip r:embed="rId3"/>
          <a:srcRect/>
          <a:stretch>
            <a:fillRect/>
          </a:stretch>
        </p:blipFill>
        <p:spPr bwMode="auto">
          <a:xfrm>
            <a:off x="3276600" y="3810000"/>
            <a:ext cx="2501900" cy="2698750"/>
          </a:xfrm>
          <a:prstGeom prst="rect">
            <a:avLst/>
          </a:prstGeom>
          <a:noFill/>
          <a:ln w="9525">
            <a:noFill/>
            <a:miter lim="800000"/>
            <a:headEnd/>
            <a:tailEnd/>
          </a:ln>
        </p:spPr>
      </p:pic>
      <p:grpSp>
        <p:nvGrpSpPr>
          <p:cNvPr id="2" name="Group 22"/>
          <p:cNvGrpSpPr>
            <a:grpSpLocks/>
          </p:cNvGrpSpPr>
          <p:nvPr/>
        </p:nvGrpSpPr>
        <p:grpSpPr bwMode="auto">
          <a:xfrm>
            <a:off x="4343400" y="1030288"/>
            <a:ext cx="4495800" cy="2056740"/>
            <a:chOff x="4343400" y="1066775"/>
            <a:chExt cx="4495332" cy="2057425"/>
          </a:xfrm>
        </p:grpSpPr>
        <p:sp>
          <p:nvSpPr>
            <p:cNvPr id="76815" name="Rectangle 8"/>
            <p:cNvSpPr>
              <a:spLocks noChangeArrowheads="1"/>
            </p:cNvSpPr>
            <p:nvPr/>
          </p:nvSpPr>
          <p:spPr bwMode="auto">
            <a:xfrm>
              <a:off x="4495784" y="1066775"/>
              <a:ext cx="4342948" cy="400243"/>
            </a:xfrm>
            <a:prstGeom prst="rect">
              <a:avLst/>
            </a:prstGeom>
            <a:noFill/>
            <a:ln w="9525">
              <a:noFill/>
              <a:miter lim="800000"/>
              <a:headEnd/>
              <a:tailEnd/>
            </a:ln>
          </p:spPr>
          <p:txBody>
            <a:bodyPr>
              <a:prstTxWarp prst="textNoShape">
                <a:avLst/>
              </a:prstTxWarp>
              <a:spAutoFit/>
            </a:bodyPr>
            <a:lstStyle/>
            <a:p>
              <a:pPr algn="ctr"/>
              <a:r>
                <a:rPr lang="en-US" sz="2000" b="1" dirty="0" err="1" smtClean="0">
                  <a:ea typeface="Arial" charset="0"/>
                  <a:cs typeface="Arial" charset="0"/>
                </a:rPr>
                <a:t>Omes</a:t>
              </a:r>
              <a:r>
                <a:rPr lang="en-US" sz="2000" b="1" dirty="0" smtClean="0">
                  <a:ea typeface="Arial" charset="0"/>
                  <a:cs typeface="Arial" charset="0"/>
                </a:rPr>
                <a:t> and Other Information</a:t>
              </a:r>
              <a:endParaRPr lang="en-US" sz="2000" b="1" dirty="0">
                <a:ea typeface="Arial" charset="0"/>
                <a:cs typeface="Arial" charset="0"/>
              </a:endParaRPr>
            </a:p>
          </p:txBody>
        </p:sp>
        <p:sp>
          <p:nvSpPr>
            <p:cNvPr id="76816" name="Line 14"/>
            <p:cNvSpPr>
              <a:spLocks noChangeShapeType="1"/>
            </p:cNvSpPr>
            <p:nvPr/>
          </p:nvSpPr>
          <p:spPr bwMode="auto">
            <a:xfrm flipV="1">
              <a:off x="4343400" y="2590800"/>
              <a:ext cx="304800" cy="533400"/>
            </a:xfrm>
            <a:prstGeom prst="line">
              <a:avLst/>
            </a:prstGeom>
            <a:noFill/>
            <a:ln w="63500">
              <a:solidFill>
                <a:schemeClr val="tx1"/>
              </a:solidFill>
              <a:round/>
              <a:headEnd/>
              <a:tailEnd type="none" w="med" len="lg"/>
            </a:ln>
          </p:spPr>
          <p:txBody>
            <a:bodyPr wrap="none" anchor="ctr">
              <a:prstTxWarp prst="textNoShape">
                <a:avLst/>
              </a:prstTxWarp>
            </a:bodyPr>
            <a:lstStyle/>
            <a:p>
              <a:endParaRPr lang="en-US"/>
            </a:p>
          </p:txBody>
        </p:sp>
      </p:grpSp>
      <p:pic>
        <p:nvPicPr>
          <p:cNvPr id="17" name="Picture 16" descr="baby2.gif"/>
          <p:cNvPicPr>
            <a:picLocks noChangeAspect="1"/>
          </p:cNvPicPr>
          <p:nvPr/>
        </p:nvPicPr>
        <p:blipFill>
          <a:blip r:embed="rId4"/>
          <a:stretch>
            <a:fillRect/>
          </a:stretch>
        </p:blipFill>
        <p:spPr>
          <a:xfrm>
            <a:off x="2133600" y="1353622"/>
            <a:ext cx="2012950" cy="2149057"/>
          </a:xfrm>
          <a:prstGeom prst="rect">
            <a:avLst/>
          </a:prstGeom>
        </p:spPr>
      </p:pic>
      <p:sp>
        <p:nvSpPr>
          <p:cNvPr id="18" name="Rectangle 17"/>
          <p:cNvSpPr/>
          <p:nvPr/>
        </p:nvSpPr>
        <p:spPr>
          <a:xfrm>
            <a:off x="0" y="6457890"/>
            <a:ext cx="3608680" cy="400110"/>
          </a:xfrm>
          <a:prstGeom prst="rect">
            <a:avLst/>
          </a:prstGeom>
        </p:spPr>
        <p:txBody>
          <a:bodyPr wrap="none">
            <a:spAutoFit/>
          </a:bodyPr>
          <a:lstStyle/>
          <a:p>
            <a:r>
              <a:rPr lang="en-US" sz="2000" dirty="0" err="1" smtClean="0"/>
              <a:t>http://www.baby-connect.com</a:t>
            </a:r>
            <a:r>
              <a:rPr lang="en-US" sz="2000" dirty="0" smtClean="0"/>
              <a:t>/</a:t>
            </a:r>
            <a:endParaRPr lang="en-US" sz="2000" dirty="0"/>
          </a:p>
        </p:txBody>
      </p:sp>
      <p:pic>
        <p:nvPicPr>
          <p:cNvPr id="19" name="Picture 4"/>
          <p:cNvPicPr>
            <a:picLocks noChangeAspect="1"/>
          </p:cNvPicPr>
          <p:nvPr/>
        </p:nvPicPr>
        <p:blipFill>
          <a:blip r:embed="rId5"/>
          <a:srcRect t="12089" r="16699"/>
          <a:stretch>
            <a:fillRect/>
          </a:stretch>
        </p:blipFill>
        <p:spPr bwMode="auto">
          <a:xfrm>
            <a:off x="5334000" y="1399846"/>
            <a:ext cx="5778407" cy="2308881"/>
          </a:xfrm>
          <a:prstGeom prst="rect">
            <a:avLst/>
          </a:prstGeom>
          <a:noFill/>
          <a:ln w="9525">
            <a:noFill/>
            <a:miter lim="800000"/>
            <a:headEnd/>
            <a:tailEnd/>
          </a:ln>
        </p:spPr>
      </p:pic>
      <p:sp>
        <p:nvSpPr>
          <p:cNvPr id="20" name="Rectangle 19"/>
          <p:cNvSpPr/>
          <p:nvPr/>
        </p:nvSpPr>
        <p:spPr>
          <a:xfrm>
            <a:off x="7543800" y="1399845"/>
            <a:ext cx="3429000" cy="22974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ills.jpg"/>
          <p:cNvPicPr>
            <a:picLocks noChangeAspect="1"/>
          </p:cNvPicPr>
          <p:nvPr/>
        </p:nvPicPr>
        <p:blipFill>
          <a:blip r:embed="rId6"/>
          <a:stretch>
            <a:fillRect/>
          </a:stretch>
        </p:blipFill>
        <p:spPr>
          <a:xfrm>
            <a:off x="7315200" y="5221287"/>
            <a:ext cx="1679334" cy="1219200"/>
          </a:xfrm>
          <a:prstGeom prst="rect">
            <a:avLst/>
          </a:prstGeom>
        </p:spPr>
      </p:pic>
      <p:pic>
        <p:nvPicPr>
          <p:cNvPr id="22" name="Picture 21" descr="images.jpeg"/>
          <p:cNvPicPr>
            <a:picLocks noChangeAspect="1"/>
          </p:cNvPicPr>
          <p:nvPr/>
        </p:nvPicPr>
        <p:blipFill rotWithShape="1">
          <a:blip r:embed="rId7">
            <a:extLst>
              <a:ext uri="{28A0092B-C50C-407E-A947-70E740481C1C}">
                <a14:useLocalDpi xmlns:a14="http://schemas.microsoft.com/office/drawing/2010/main" val="0"/>
              </a:ext>
            </a:extLst>
          </a:blip>
          <a:srcRect r="50410"/>
          <a:stretch/>
        </p:blipFill>
        <p:spPr>
          <a:xfrm>
            <a:off x="7772400" y="1600200"/>
            <a:ext cx="990600" cy="16864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idx="4294967295"/>
          </p:nvPr>
        </p:nvSpPr>
        <p:spPr>
          <a:xfrm>
            <a:off x="762000" y="152400"/>
            <a:ext cx="7772400" cy="1470025"/>
          </a:xfrm>
        </p:spPr>
        <p:txBody>
          <a:bodyPr/>
          <a:lstStyle/>
          <a:p>
            <a:pPr eaLnBrk="1" hangingPunct="1"/>
            <a:r>
              <a:rPr lang="en-US" sz="4000" smtClean="0">
                <a:latin typeface="Helvetica" charset="0"/>
              </a:rPr>
              <a:t>Conclusions</a:t>
            </a:r>
            <a:endParaRPr lang="en-US" sz="3600" smtClean="0">
              <a:latin typeface="Helvetica" charset="0"/>
            </a:endParaRPr>
          </a:p>
        </p:txBody>
      </p:sp>
      <p:sp>
        <p:nvSpPr>
          <p:cNvPr id="61443" name="Subtitle 2"/>
          <p:cNvSpPr>
            <a:spLocks noGrp="1"/>
          </p:cNvSpPr>
          <p:nvPr>
            <p:ph type="subTitle" idx="4294967295"/>
          </p:nvPr>
        </p:nvSpPr>
        <p:spPr>
          <a:xfrm>
            <a:off x="755576" y="1052736"/>
            <a:ext cx="7467600" cy="5805264"/>
          </a:xfrm>
        </p:spPr>
        <p:txBody>
          <a:bodyPr>
            <a:noAutofit/>
          </a:bodyPr>
          <a:lstStyle/>
          <a:p>
            <a:pPr marL="0" indent="0" defTabSz="457200" eaLnBrk="1" hangingPunct="1">
              <a:lnSpc>
                <a:spcPct val="80000"/>
              </a:lnSpc>
              <a:buFontTx/>
              <a:buNone/>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r>
              <a:rPr lang="en-US" sz="2400" dirty="0" smtClean="0">
                <a:solidFill>
                  <a:srgbClr val="000090"/>
                </a:solidFill>
                <a:latin typeface="Helvetica" charset="0"/>
              </a:rPr>
              <a:t>Personal genome sequencing is here. The medical interpretation is difficult.</a:t>
            </a:r>
          </a:p>
          <a:p>
            <a:pPr marL="457200" indent="-457200" defTabSz="457200" eaLnBrk="1" hangingPunct="1">
              <a:lnSpc>
                <a:spcPct val="80000"/>
              </a:lnSpc>
              <a:buFontTx/>
              <a:buAutoNum type="arabicParenR"/>
              <a:defRPr/>
            </a:pPr>
            <a:endParaRPr lang="en-US" sz="1600" dirty="0" smtClean="0">
              <a:solidFill>
                <a:srgbClr val="000090"/>
              </a:solidFill>
              <a:latin typeface="Helvetica" charset="0"/>
            </a:endParaRPr>
          </a:p>
          <a:p>
            <a:pPr marL="457200" indent="-457200" defTabSz="457200" eaLnBrk="1" hangingPunct="1">
              <a:lnSpc>
                <a:spcPct val="80000"/>
              </a:lnSpc>
              <a:buFontTx/>
              <a:buAutoNum type="arabicParenR"/>
              <a:defRPr/>
            </a:pPr>
            <a:r>
              <a:rPr lang="en-US" sz="2400" dirty="0" smtClean="0">
                <a:solidFill>
                  <a:srgbClr val="000090"/>
                </a:solidFill>
                <a:latin typeface="Helvetica" charset="0"/>
              </a:rPr>
              <a:t>Genome sequencing can predict disease risk that can be monitored with other </a:t>
            </a:r>
            <a:r>
              <a:rPr lang="en-US" sz="2400" dirty="0" err="1" smtClean="0">
                <a:solidFill>
                  <a:srgbClr val="000090"/>
                </a:solidFill>
                <a:latin typeface="Helvetica" charset="0"/>
              </a:rPr>
              <a:t>omics</a:t>
            </a:r>
            <a:r>
              <a:rPr lang="en-US" sz="2400" dirty="0" smtClean="0">
                <a:solidFill>
                  <a:srgbClr val="000090"/>
                </a:solidFill>
                <a:latin typeface="Helvetica" charset="0"/>
              </a:rPr>
              <a:t> information.</a:t>
            </a:r>
          </a:p>
          <a:p>
            <a:pPr marL="457200" indent="-457200" defTabSz="457200" eaLnBrk="1" hangingPunct="1">
              <a:lnSpc>
                <a:spcPct val="80000"/>
              </a:lnSpc>
              <a:buFontTx/>
              <a:buAutoNum type="arabicParenR"/>
              <a:defRPr/>
            </a:pPr>
            <a:endParaRPr lang="en-US" sz="1600" dirty="0" smtClean="0">
              <a:solidFill>
                <a:srgbClr val="000090"/>
              </a:solidFill>
              <a:latin typeface="Helvetica" charset="0"/>
            </a:endParaRPr>
          </a:p>
          <a:p>
            <a:pPr marL="457200" indent="-457200" defTabSz="457200" eaLnBrk="1" hangingPunct="1">
              <a:lnSpc>
                <a:spcPct val="80000"/>
              </a:lnSpc>
              <a:buFontTx/>
              <a:buAutoNum type="arabicParenR"/>
              <a:defRPr/>
            </a:pPr>
            <a:r>
              <a:rPr lang="en-US" sz="2400" dirty="0" smtClean="0">
                <a:solidFill>
                  <a:srgbClr val="000090"/>
                </a:solidFill>
                <a:latin typeface="Helvetica" charset="0"/>
              </a:rPr>
              <a:t>Integrated analysis can provide a detailed physiological perspective for what is occurring.</a:t>
            </a:r>
          </a:p>
          <a:p>
            <a:pPr marL="457200" indent="-457200" defTabSz="457200" eaLnBrk="1" hangingPunct="1">
              <a:lnSpc>
                <a:spcPct val="80000"/>
              </a:lnSpc>
              <a:buFontTx/>
              <a:buAutoNum type="arabicParenR"/>
              <a:defRPr/>
            </a:pPr>
            <a:endParaRPr lang="en-US" sz="1800" dirty="0" smtClean="0">
              <a:solidFill>
                <a:srgbClr val="000090"/>
              </a:solidFill>
              <a:latin typeface="Helvetica" charset="0"/>
            </a:endParaRPr>
          </a:p>
          <a:p>
            <a:pPr marL="457200" indent="-457200" defTabSz="457200" eaLnBrk="1" hangingPunct="1">
              <a:lnSpc>
                <a:spcPct val="80000"/>
              </a:lnSpc>
              <a:buFontTx/>
              <a:buAutoNum type="arabicParenR"/>
              <a:defRPr/>
            </a:pPr>
            <a:r>
              <a:rPr lang="en-US" sz="2400" dirty="0" smtClean="0">
                <a:solidFill>
                  <a:srgbClr val="000090"/>
                </a:solidFill>
                <a:latin typeface="Helvetica" charset="0"/>
              </a:rPr>
              <a:t>Regulatory information is variable among humans; it </a:t>
            </a:r>
            <a:r>
              <a:rPr lang="en-US" sz="2400" dirty="0">
                <a:solidFill>
                  <a:srgbClr val="000090"/>
                </a:solidFill>
                <a:latin typeface="Helvetica" charset="0"/>
              </a:rPr>
              <a:t>and </a:t>
            </a:r>
            <a:r>
              <a:rPr lang="en-US" sz="2400" dirty="0" smtClean="0">
                <a:solidFill>
                  <a:srgbClr val="000090"/>
                </a:solidFill>
                <a:latin typeface="Helvetica" charset="0"/>
              </a:rPr>
              <a:t>DNA methylation data needs to be incorporated into genome interpretation</a:t>
            </a:r>
          </a:p>
          <a:p>
            <a:pPr marL="457200" indent="-457200" defTabSz="457200" eaLnBrk="1" hangingPunct="1">
              <a:lnSpc>
                <a:spcPct val="80000"/>
              </a:lnSpc>
              <a:buFontTx/>
              <a:buAutoNum type="arabicParenR"/>
              <a:defRPr/>
            </a:pPr>
            <a:endParaRPr lang="en-US" sz="1200" dirty="0" smtClean="0">
              <a:solidFill>
                <a:srgbClr val="000090"/>
              </a:solidFill>
              <a:latin typeface="Helvetica" charset="0"/>
            </a:endParaRPr>
          </a:p>
          <a:p>
            <a:pPr marL="457200" indent="-457200" defTabSz="457200" eaLnBrk="1" hangingPunct="1">
              <a:lnSpc>
                <a:spcPct val="80000"/>
              </a:lnSpc>
              <a:buFontTx/>
              <a:buAutoNum type="arabicParenR"/>
              <a:defRPr/>
            </a:pPr>
            <a:r>
              <a:rPr lang="en-US" sz="2400" dirty="0" smtClean="0">
                <a:solidFill>
                  <a:srgbClr val="000090"/>
                </a:solidFill>
                <a:latin typeface="Helvetica" charset="0"/>
              </a:rPr>
              <a:t>Every person’s complex disease profile is different and following many components longitudinally may provide valuable information.</a:t>
            </a: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None/>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400" dirty="0" smtClean="0">
              <a:solidFill>
                <a:srgbClr val="000090"/>
              </a:solidFill>
              <a:latin typeface="Helvetica" charset="0"/>
            </a:endParaRPr>
          </a:p>
        </p:txBody>
      </p:sp>
    </p:spTree>
    <p:extLst>
      <p:ext uri="{BB962C8B-B14F-4D97-AF65-F5344CB8AC3E}">
        <p14:creationId xmlns:p14="http://schemas.microsoft.com/office/powerpoint/2010/main" val="1584191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idx="4294967295"/>
          </p:nvPr>
        </p:nvSpPr>
        <p:spPr>
          <a:xfrm>
            <a:off x="762000" y="152400"/>
            <a:ext cx="7772400" cy="1470025"/>
          </a:xfrm>
        </p:spPr>
        <p:txBody>
          <a:bodyPr/>
          <a:lstStyle/>
          <a:p>
            <a:pPr eaLnBrk="1" hangingPunct="1"/>
            <a:r>
              <a:rPr lang="en-US" sz="4000" dirty="0" smtClean="0">
                <a:latin typeface="Helvetica" charset="0"/>
              </a:rPr>
              <a:t>Final Conclusion</a:t>
            </a:r>
            <a:endParaRPr lang="en-US" sz="3600" dirty="0" smtClean="0">
              <a:latin typeface="Helvetica" charset="0"/>
            </a:endParaRPr>
          </a:p>
        </p:txBody>
      </p:sp>
      <p:sp>
        <p:nvSpPr>
          <p:cNvPr id="61443" name="Subtitle 2"/>
          <p:cNvSpPr>
            <a:spLocks noGrp="1"/>
          </p:cNvSpPr>
          <p:nvPr>
            <p:ph type="subTitle" idx="4294967295"/>
          </p:nvPr>
        </p:nvSpPr>
        <p:spPr>
          <a:xfrm>
            <a:off x="838200" y="1447800"/>
            <a:ext cx="7467600" cy="5805264"/>
          </a:xfrm>
        </p:spPr>
        <p:txBody>
          <a:bodyPr>
            <a:noAutofit/>
          </a:bodyPr>
          <a:lstStyle/>
          <a:p>
            <a:pPr marL="0" indent="0" defTabSz="457200" eaLnBrk="1" hangingPunct="1">
              <a:lnSpc>
                <a:spcPct val="80000"/>
              </a:lnSpc>
              <a:buFontTx/>
              <a:buNone/>
              <a:defRPr/>
            </a:pPr>
            <a:endParaRPr lang="en-US" sz="2800" dirty="0" smtClean="0">
              <a:solidFill>
                <a:srgbClr val="000090"/>
              </a:solidFill>
              <a:latin typeface="Helvetica" charset="0"/>
            </a:endParaRPr>
          </a:p>
          <a:p>
            <a:pPr marL="0" indent="0" defTabSz="457200" eaLnBrk="1" hangingPunct="1">
              <a:lnSpc>
                <a:spcPct val="80000"/>
              </a:lnSpc>
              <a:buNone/>
              <a:defRPr/>
            </a:pPr>
            <a:r>
              <a:rPr lang="en-US" sz="2800" dirty="0" smtClean="0">
                <a:solidFill>
                  <a:srgbClr val="000090"/>
                </a:solidFill>
                <a:latin typeface="Helvetica" charset="0"/>
              </a:rPr>
              <a:t>6) You are responsible for your own health</a:t>
            </a:r>
          </a:p>
          <a:p>
            <a:pPr marL="457200" indent="-457200" defTabSz="457200" eaLnBrk="1" hangingPunct="1">
              <a:lnSpc>
                <a:spcPct val="80000"/>
              </a:lnSpc>
              <a:buFontTx/>
              <a:buAutoNum type="arabicParenR"/>
              <a:defRPr/>
            </a:pPr>
            <a:endParaRPr lang="en-US" sz="2800" dirty="0" smtClean="0">
              <a:solidFill>
                <a:srgbClr val="000090"/>
              </a:solidFill>
              <a:latin typeface="Helvetica" charset="0"/>
            </a:endParaRPr>
          </a:p>
          <a:p>
            <a:pPr marL="457200" indent="-457200" defTabSz="457200" eaLnBrk="1" hangingPunct="1">
              <a:lnSpc>
                <a:spcPct val="80000"/>
              </a:lnSpc>
              <a:buFontTx/>
              <a:buNone/>
              <a:defRPr/>
            </a:pPr>
            <a:endParaRPr lang="en-US" sz="28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8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8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8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800" dirty="0" smtClean="0">
              <a:solidFill>
                <a:srgbClr val="000090"/>
              </a:solidFill>
              <a:latin typeface="Helvetica" charset="0"/>
            </a:endParaRPr>
          </a:p>
          <a:p>
            <a:pPr marL="0" indent="0" defTabSz="457200" eaLnBrk="1" hangingPunct="1">
              <a:lnSpc>
                <a:spcPct val="80000"/>
              </a:lnSpc>
              <a:buNone/>
              <a:defRPr/>
            </a:pPr>
            <a:r>
              <a:rPr lang="en-US" sz="2800" dirty="0" smtClean="0">
                <a:solidFill>
                  <a:srgbClr val="000090"/>
                </a:solidFill>
                <a:latin typeface="Helvetica" charset="0"/>
              </a:rPr>
              <a:t>Data at:  </a:t>
            </a:r>
            <a:r>
              <a:rPr lang="en-US" sz="2800" dirty="0" err="1" smtClean="0">
                <a:solidFill>
                  <a:srgbClr val="000090"/>
                </a:solidFill>
                <a:latin typeface="Helvetica" charset="0"/>
              </a:rPr>
              <a:t>snyderome.stanford.edu</a:t>
            </a:r>
            <a:endParaRPr lang="en-US" sz="2800" dirty="0" smtClean="0">
              <a:solidFill>
                <a:srgbClr val="000090"/>
              </a:solidFill>
              <a:latin typeface="Helvetica" charset="0"/>
            </a:endParaRPr>
          </a:p>
          <a:p>
            <a:pPr marL="457200" indent="-457200" defTabSz="457200" eaLnBrk="1" hangingPunct="1">
              <a:lnSpc>
                <a:spcPct val="80000"/>
              </a:lnSpc>
              <a:buFontTx/>
              <a:buAutoNum type="arabicParenR"/>
              <a:defRPr/>
            </a:pPr>
            <a:endParaRPr lang="en-US" sz="2800" dirty="0" smtClean="0">
              <a:solidFill>
                <a:srgbClr val="000090"/>
              </a:solidFill>
              <a:latin typeface="Helvetica" charset="0"/>
            </a:endParaRPr>
          </a:p>
          <a:p>
            <a:pPr marL="0" indent="0" defTabSz="457200" eaLnBrk="1" hangingPunct="1">
              <a:lnSpc>
                <a:spcPct val="80000"/>
              </a:lnSpc>
              <a:buNone/>
              <a:defRPr/>
            </a:pPr>
            <a:endParaRPr lang="en-US" sz="2800" dirty="0" smtClean="0">
              <a:solidFill>
                <a:srgbClr val="000090"/>
              </a:solidFill>
              <a:latin typeface="Helvetica" charset="0"/>
            </a:endParaRPr>
          </a:p>
        </p:txBody>
      </p:sp>
    </p:spTree>
    <p:extLst>
      <p:ext uri="{BB962C8B-B14F-4D97-AF65-F5344CB8AC3E}">
        <p14:creationId xmlns:p14="http://schemas.microsoft.com/office/powerpoint/2010/main" val="36116629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ChangeArrowheads="1"/>
          </p:cNvSpPr>
          <p:nvPr>
            <p:ph type="title"/>
          </p:nvPr>
        </p:nvSpPr>
        <p:spPr>
          <a:xfrm>
            <a:off x="457200" y="-381000"/>
            <a:ext cx="8305800" cy="2209800"/>
          </a:xfrm>
        </p:spPr>
        <p:txBody>
          <a:bodyPr/>
          <a:lstStyle/>
          <a:p>
            <a:r>
              <a:rPr lang="en-US" sz="3200" b="1" dirty="0" smtClean="0"/>
              <a:t>The Personal </a:t>
            </a:r>
            <a:r>
              <a:rPr lang="en-US" sz="3200" b="1" dirty="0" err="1" smtClean="0"/>
              <a:t>Omics</a:t>
            </a:r>
            <a:r>
              <a:rPr lang="en-US" sz="3200" b="1" dirty="0" smtClean="0"/>
              <a:t> Profiling Project</a:t>
            </a:r>
          </a:p>
        </p:txBody>
      </p:sp>
      <p:sp>
        <p:nvSpPr>
          <p:cNvPr id="68611" name="Rectangle 2"/>
          <p:cNvSpPr>
            <a:spLocks noGrp="1" noChangeArrowheads="1"/>
          </p:cNvSpPr>
          <p:nvPr>
            <p:ph type="body" idx="1"/>
          </p:nvPr>
        </p:nvSpPr>
        <p:spPr>
          <a:xfrm>
            <a:off x="685800" y="1524000"/>
            <a:ext cx="7772400" cy="2867025"/>
          </a:xfrm>
        </p:spPr>
        <p:txBody>
          <a:bodyPr/>
          <a:lstStyle/>
          <a:p>
            <a:pPr algn="ctr">
              <a:buFontTx/>
              <a:buNone/>
            </a:pPr>
            <a:r>
              <a:rPr lang="en-US" sz="2400" dirty="0" err="1" smtClean="0"/>
              <a:t>Rui</a:t>
            </a:r>
            <a:r>
              <a:rPr lang="en-US" sz="2400" dirty="0" smtClean="0"/>
              <a:t> Chen, George </a:t>
            </a:r>
            <a:r>
              <a:rPr lang="en-US" sz="2400" dirty="0" err="1" smtClean="0"/>
              <a:t>Mias</a:t>
            </a:r>
            <a:r>
              <a:rPr lang="en-US" sz="2400" dirty="0" smtClean="0"/>
              <a:t>,  Hugo Lam, Jennifer Li-</a:t>
            </a:r>
            <a:r>
              <a:rPr lang="en-US" sz="2400" dirty="0" err="1" smtClean="0"/>
              <a:t>Pook</a:t>
            </a:r>
            <a:r>
              <a:rPr lang="en-US" sz="2400" dirty="0" smtClean="0"/>
              <a:t>-Than, </a:t>
            </a:r>
            <a:r>
              <a:rPr lang="en-US" sz="2400" dirty="0" err="1" smtClean="0"/>
              <a:t>Lihua</a:t>
            </a:r>
            <a:r>
              <a:rPr lang="en-US" sz="2400" dirty="0" smtClean="0"/>
              <a:t> Jiang, </a:t>
            </a:r>
            <a:r>
              <a:rPr lang="en-US" sz="2400" dirty="0" err="1" smtClean="0"/>
              <a:t>Konrad</a:t>
            </a:r>
            <a:r>
              <a:rPr lang="en-US" sz="2400" dirty="0" smtClean="0"/>
              <a:t> </a:t>
            </a:r>
            <a:r>
              <a:rPr lang="en-US" sz="2400" dirty="0" err="1" smtClean="0"/>
              <a:t>Karczewski</a:t>
            </a:r>
            <a:r>
              <a:rPr lang="en-US" sz="2400" dirty="0" smtClean="0"/>
              <a:t>, Michael Clark, Maeve </a:t>
            </a:r>
            <a:r>
              <a:rPr lang="en-US" sz="2400" dirty="0" err="1" smtClean="0"/>
              <a:t>O’Huallachain</a:t>
            </a:r>
            <a:r>
              <a:rPr lang="en-US" sz="2400" dirty="0" smtClean="0"/>
              <a:t>, </a:t>
            </a:r>
            <a:r>
              <a:rPr lang="en-US" sz="2400" dirty="0" err="1" smtClean="0"/>
              <a:t>Manoj</a:t>
            </a:r>
            <a:r>
              <a:rPr lang="en-US" sz="2400" dirty="0" smtClean="0"/>
              <a:t> </a:t>
            </a:r>
            <a:r>
              <a:rPr lang="en-US" sz="2400" dirty="0" err="1" smtClean="0"/>
              <a:t>Hariharan,Yong</a:t>
            </a:r>
            <a:r>
              <a:rPr lang="en-US" sz="2400" dirty="0" smtClean="0"/>
              <a:t> Cheng, </a:t>
            </a:r>
            <a:r>
              <a:rPr lang="en-US" sz="2400" dirty="0" err="1" smtClean="0"/>
              <a:t>Suganthi</a:t>
            </a:r>
            <a:r>
              <a:rPr lang="en-US" sz="2400" dirty="0" smtClean="0"/>
              <a:t> Bali, Sara </a:t>
            </a:r>
            <a:r>
              <a:rPr lang="en-US" sz="2400" dirty="0" err="1" smtClean="0"/>
              <a:t>Hillemenyer</a:t>
            </a:r>
            <a:r>
              <a:rPr lang="en-US" sz="2400" dirty="0" smtClean="0"/>
              <a:t>, </a:t>
            </a:r>
            <a:r>
              <a:rPr lang="en-US" sz="2400" dirty="0" err="1" smtClean="0"/>
              <a:t>Rajini</a:t>
            </a:r>
            <a:r>
              <a:rPr lang="en-US" sz="2400" dirty="0" smtClean="0"/>
              <a:t> </a:t>
            </a:r>
            <a:r>
              <a:rPr lang="en-US" sz="2400" dirty="0" err="1" smtClean="0"/>
              <a:t>Haraksingh</a:t>
            </a:r>
            <a:r>
              <a:rPr lang="en-US" sz="2400" dirty="0" smtClean="0"/>
              <a:t>, </a:t>
            </a:r>
            <a:r>
              <a:rPr lang="en-US" sz="2400" dirty="0" err="1" smtClean="0"/>
              <a:t>Elana</a:t>
            </a:r>
            <a:r>
              <a:rPr lang="en-US" sz="2400" dirty="0" smtClean="0"/>
              <a:t> </a:t>
            </a:r>
            <a:r>
              <a:rPr lang="en-US" sz="2400" dirty="0" err="1" smtClean="0"/>
              <a:t>Miriami</a:t>
            </a:r>
            <a:r>
              <a:rPr lang="en-US" sz="2400" dirty="0" smtClean="0"/>
              <a:t>, Lukas </a:t>
            </a:r>
            <a:r>
              <a:rPr lang="en-US" sz="2400" dirty="0" err="1" smtClean="0"/>
              <a:t>Habegger</a:t>
            </a:r>
            <a:r>
              <a:rPr lang="en-US" sz="2400" dirty="0" smtClean="0"/>
              <a:t>, </a:t>
            </a:r>
            <a:r>
              <a:rPr lang="en-US" sz="2400" dirty="0" err="1" smtClean="0"/>
              <a:t>Rong</a:t>
            </a:r>
            <a:r>
              <a:rPr lang="en-US" sz="2400" dirty="0" smtClean="0"/>
              <a:t> Chen, Joel Dudley, Frederick Dewey, Shin Lin, Teri Klein, Russ Altman, </a:t>
            </a:r>
            <a:r>
              <a:rPr lang="en-US" sz="2400" dirty="0" err="1" smtClean="0"/>
              <a:t>Atul</a:t>
            </a:r>
            <a:r>
              <a:rPr lang="en-US" sz="2400" dirty="0" smtClean="0"/>
              <a:t> Butte, </a:t>
            </a:r>
            <a:r>
              <a:rPr lang="en-US" sz="2400" dirty="0" err="1" smtClean="0"/>
              <a:t>Euan</a:t>
            </a:r>
            <a:r>
              <a:rPr lang="en-US" sz="2400" dirty="0" smtClean="0"/>
              <a:t> Ashley, Tom </a:t>
            </a:r>
            <a:r>
              <a:rPr lang="en-US" sz="2400" dirty="0" err="1" smtClean="0"/>
              <a:t>Quetermous</a:t>
            </a:r>
            <a:r>
              <a:rPr lang="en-US" sz="2400" dirty="0" smtClean="0"/>
              <a:t>, Mark Gerstein, Kari Nadeau, </a:t>
            </a:r>
            <a:r>
              <a:rPr lang="en-US" sz="2400" dirty="0" err="1" smtClean="0"/>
              <a:t>Hua</a:t>
            </a:r>
            <a:r>
              <a:rPr lang="en-US" sz="2400" dirty="0" smtClean="0"/>
              <a:t> Tang, Phyllis Snyder</a:t>
            </a:r>
          </a:p>
        </p:txBody>
      </p:sp>
      <p:pic>
        <p:nvPicPr>
          <p:cNvPr id="2" name="Picture 1" descr="Mom_and_iPOP_01-05_Web.gif"/>
          <p:cNvPicPr>
            <a:picLocks noChangeAspect="1"/>
          </p:cNvPicPr>
          <p:nvPr/>
        </p:nvPicPr>
        <p:blipFill rotWithShape="1">
          <a:blip r:embed="rId2">
            <a:extLst>
              <a:ext uri="{28A0092B-C50C-407E-A947-70E740481C1C}">
                <a14:useLocalDpi xmlns:a14="http://schemas.microsoft.com/office/drawing/2010/main" val="0"/>
              </a:ext>
            </a:extLst>
          </a:blip>
          <a:srcRect l="44078" t="43519"/>
          <a:stretch/>
        </p:blipFill>
        <p:spPr>
          <a:xfrm>
            <a:off x="6324600" y="4724400"/>
            <a:ext cx="1752600" cy="1785339"/>
          </a:xfrm>
          <a:prstGeom prst="rect">
            <a:avLst/>
          </a:prstGeom>
        </p:spPr>
      </p:pic>
      <p:sp>
        <p:nvSpPr>
          <p:cNvPr id="3" name="Right Triangle 2"/>
          <p:cNvSpPr/>
          <p:nvPr/>
        </p:nvSpPr>
        <p:spPr bwMode="auto">
          <a:xfrm rot="5400000">
            <a:off x="6210300" y="4610100"/>
            <a:ext cx="762000" cy="838200"/>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73401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ctrTitle" idx="4294967295"/>
          </p:nvPr>
        </p:nvSpPr>
        <p:spPr>
          <a:xfrm>
            <a:off x="685800" y="-152400"/>
            <a:ext cx="7772400" cy="1470025"/>
          </a:xfrm>
        </p:spPr>
        <p:txBody>
          <a:bodyPr/>
          <a:lstStyle/>
          <a:p>
            <a:pPr eaLnBrk="1" hangingPunct="1"/>
            <a:r>
              <a:rPr lang="en-US" sz="3600" smtClean="0">
                <a:latin typeface="Helvetica" charset="0"/>
              </a:rPr>
              <a:t>Acknowledgements</a:t>
            </a:r>
            <a:endParaRPr lang="en-US" sz="3200" smtClean="0">
              <a:latin typeface="Helvetica" charset="0"/>
            </a:endParaRPr>
          </a:p>
        </p:txBody>
      </p:sp>
      <p:sp>
        <p:nvSpPr>
          <p:cNvPr id="69635"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prstTxWarp prst="textNoShape">
              <a:avLst/>
            </a:prstTxWarp>
          </a:bodyPr>
          <a:lstStyle/>
          <a:p>
            <a:pPr algn="r" defTabSz="457200" eaLnBrk="1" hangingPunct="1"/>
            <a:fld id="{357EFAB8-9BCD-C147-A91D-3A0692915851}" type="slidenum">
              <a:rPr lang="en-US" sz="1100">
                <a:solidFill>
                  <a:srgbClr val="898989"/>
                </a:solidFill>
                <a:latin typeface="Helvetica" charset="0"/>
              </a:rPr>
              <a:pPr algn="r" defTabSz="457200" eaLnBrk="1" hangingPunct="1"/>
              <a:t>44</a:t>
            </a:fld>
            <a:endParaRPr lang="en-US" sz="1100">
              <a:solidFill>
                <a:srgbClr val="898989"/>
              </a:solidFill>
              <a:latin typeface="Helvetica" charset="0"/>
            </a:endParaRPr>
          </a:p>
        </p:txBody>
      </p:sp>
      <p:sp>
        <p:nvSpPr>
          <p:cNvPr id="69636" name="Subtitle 2"/>
          <p:cNvSpPr>
            <a:spLocks/>
          </p:cNvSpPr>
          <p:nvPr/>
        </p:nvSpPr>
        <p:spPr bwMode="auto">
          <a:xfrm>
            <a:off x="1066800" y="708025"/>
            <a:ext cx="7315200" cy="2209800"/>
          </a:xfrm>
          <a:prstGeom prst="rect">
            <a:avLst/>
          </a:prstGeom>
          <a:noFill/>
          <a:ln w="9525">
            <a:noFill/>
            <a:miter lim="800000"/>
            <a:headEnd/>
            <a:tailEnd/>
          </a:ln>
        </p:spPr>
        <p:txBody>
          <a:bodyPr>
            <a:prstTxWarp prst="textNoShape">
              <a:avLst/>
            </a:prstTxWarp>
          </a:bodyPr>
          <a:lstStyle/>
          <a:p>
            <a:pPr defTabSz="457200" eaLnBrk="1" hangingPunct="1">
              <a:lnSpc>
                <a:spcPct val="80000"/>
              </a:lnSpc>
              <a:spcBef>
                <a:spcPct val="20000"/>
              </a:spcBef>
            </a:pPr>
            <a:endParaRPr lang="en-US" sz="1200" dirty="0">
              <a:solidFill>
                <a:srgbClr val="000090"/>
              </a:solidFill>
              <a:latin typeface="Helvetica" charset="0"/>
            </a:endParaRPr>
          </a:p>
          <a:p>
            <a:pPr defTabSz="457200" eaLnBrk="1" hangingPunct="1">
              <a:lnSpc>
                <a:spcPct val="80000"/>
              </a:lnSpc>
              <a:spcBef>
                <a:spcPct val="20000"/>
              </a:spcBef>
            </a:pPr>
            <a:endParaRPr lang="en-US" sz="1400" dirty="0">
              <a:latin typeface="Helvetica" charset="0"/>
            </a:endParaRPr>
          </a:p>
          <a:p>
            <a:pPr defTabSz="457200" eaLnBrk="1" hangingPunct="1">
              <a:lnSpc>
                <a:spcPct val="80000"/>
              </a:lnSpc>
              <a:spcBef>
                <a:spcPct val="20000"/>
              </a:spcBef>
            </a:pPr>
            <a:r>
              <a:rPr lang="en-US" dirty="0">
                <a:latin typeface="Helvetica" charset="0"/>
              </a:rPr>
              <a:t>Human Regulatory Variation:</a:t>
            </a:r>
            <a:endParaRPr lang="en-US" dirty="0">
              <a:solidFill>
                <a:srgbClr val="000090"/>
              </a:solidFill>
              <a:latin typeface="Helvetica" charset="0"/>
            </a:endParaRPr>
          </a:p>
          <a:p>
            <a:pPr defTabSz="457200" eaLnBrk="1" hangingPunct="1">
              <a:lnSpc>
                <a:spcPct val="80000"/>
              </a:lnSpc>
              <a:spcBef>
                <a:spcPct val="20000"/>
              </a:spcBef>
            </a:pPr>
            <a:r>
              <a:rPr lang="en-US" dirty="0">
                <a:solidFill>
                  <a:srgbClr val="000090"/>
                </a:solidFill>
                <a:latin typeface="Helvetica" charset="0"/>
              </a:rPr>
              <a:t>Maya </a:t>
            </a:r>
            <a:r>
              <a:rPr lang="en-US" dirty="0" err="1">
                <a:solidFill>
                  <a:srgbClr val="000090"/>
                </a:solidFill>
                <a:latin typeface="Helvetica" charset="0"/>
              </a:rPr>
              <a:t>Kasowski</a:t>
            </a:r>
            <a:r>
              <a:rPr lang="en-US" dirty="0">
                <a:solidFill>
                  <a:srgbClr val="000090"/>
                </a:solidFill>
                <a:latin typeface="Helvetica" charset="0"/>
              </a:rPr>
              <a:t>, Fabian </a:t>
            </a:r>
            <a:r>
              <a:rPr lang="en-US" dirty="0" err="1">
                <a:solidFill>
                  <a:srgbClr val="000090"/>
                </a:solidFill>
                <a:latin typeface="Helvetica" charset="0"/>
              </a:rPr>
              <a:t>Grubert</a:t>
            </a:r>
            <a:r>
              <a:rPr lang="en-US" dirty="0">
                <a:solidFill>
                  <a:srgbClr val="000090"/>
                </a:solidFill>
                <a:latin typeface="Helvetica" charset="0"/>
              </a:rPr>
              <a:t>, Alex Urban, </a:t>
            </a:r>
            <a:r>
              <a:rPr lang="en-US" dirty="0" err="1">
                <a:solidFill>
                  <a:srgbClr val="000090"/>
                </a:solidFill>
                <a:latin typeface="Helvetica" charset="0"/>
              </a:rPr>
              <a:t>Alexej</a:t>
            </a:r>
            <a:r>
              <a:rPr lang="en-US" dirty="0">
                <a:solidFill>
                  <a:srgbClr val="000090"/>
                </a:solidFill>
                <a:latin typeface="Helvetica" charset="0"/>
              </a:rPr>
              <a:t> A, Chris </a:t>
            </a:r>
            <a:r>
              <a:rPr lang="en-US" dirty="0" err="1">
                <a:solidFill>
                  <a:srgbClr val="000090"/>
                </a:solidFill>
                <a:latin typeface="Helvetica" charset="0"/>
              </a:rPr>
              <a:t>Heffelfinger</a:t>
            </a:r>
            <a:r>
              <a:rPr lang="en-US" dirty="0">
                <a:solidFill>
                  <a:srgbClr val="000090"/>
                </a:solidFill>
                <a:latin typeface="Helvetica" charset="0"/>
              </a:rPr>
              <a:t>, </a:t>
            </a:r>
            <a:r>
              <a:rPr lang="en-US" dirty="0" err="1">
                <a:solidFill>
                  <a:srgbClr val="000090"/>
                </a:solidFill>
                <a:latin typeface="Helvetica" charset="0"/>
              </a:rPr>
              <a:t>Manoj</a:t>
            </a:r>
            <a:r>
              <a:rPr lang="en-US" dirty="0">
                <a:solidFill>
                  <a:srgbClr val="000090"/>
                </a:solidFill>
                <a:latin typeface="Helvetica" charset="0"/>
              </a:rPr>
              <a:t> </a:t>
            </a:r>
            <a:r>
              <a:rPr lang="en-US" dirty="0" err="1">
                <a:solidFill>
                  <a:srgbClr val="000090"/>
                </a:solidFill>
                <a:latin typeface="Helvetica" charset="0"/>
              </a:rPr>
              <a:t>Harihanan</a:t>
            </a:r>
            <a:r>
              <a:rPr lang="en-US" dirty="0">
                <a:solidFill>
                  <a:srgbClr val="000090"/>
                </a:solidFill>
                <a:latin typeface="Helvetica" charset="0"/>
              </a:rPr>
              <a:t>, </a:t>
            </a:r>
            <a:r>
              <a:rPr lang="en-US" dirty="0" err="1">
                <a:solidFill>
                  <a:srgbClr val="000090"/>
                </a:solidFill>
                <a:latin typeface="Helvetica" charset="0"/>
              </a:rPr>
              <a:t>Akwasi</a:t>
            </a:r>
            <a:r>
              <a:rPr lang="en-US" dirty="0">
                <a:solidFill>
                  <a:srgbClr val="000090"/>
                </a:solidFill>
                <a:latin typeface="Helvetica" charset="0"/>
              </a:rPr>
              <a:t> </a:t>
            </a:r>
            <a:r>
              <a:rPr lang="en-US" dirty="0" err="1">
                <a:solidFill>
                  <a:srgbClr val="000090"/>
                </a:solidFill>
                <a:latin typeface="Helvetica" charset="0"/>
              </a:rPr>
              <a:t>Asbere</a:t>
            </a:r>
            <a:r>
              <a:rPr lang="en-US" dirty="0">
                <a:solidFill>
                  <a:srgbClr val="000090"/>
                </a:solidFill>
                <a:latin typeface="Helvetica" charset="0"/>
              </a:rPr>
              <a:t>, Lukas </a:t>
            </a:r>
            <a:r>
              <a:rPr lang="en-US" dirty="0" err="1">
                <a:solidFill>
                  <a:srgbClr val="000090"/>
                </a:solidFill>
                <a:latin typeface="Helvetica" charset="0"/>
              </a:rPr>
              <a:t>Habegger</a:t>
            </a:r>
            <a:r>
              <a:rPr lang="en-US" dirty="0">
                <a:solidFill>
                  <a:srgbClr val="000090"/>
                </a:solidFill>
                <a:latin typeface="Helvetica" charset="0"/>
              </a:rPr>
              <a:t>, Joel </a:t>
            </a:r>
            <a:r>
              <a:rPr lang="en-US" dirty="0" err="1">
                <a:solidFill>
                  <a:srgbClr val="000090"/>
                </a:solidFill>
                <a:latin typeface="Helvetica" charset="0"/>
              </a:rPr>
              <a:t>Rozowsky</a:t>
            </a:r>
            <a:r>
              <a:rPr lang="en-US" dirty="0">
                <a:solidFill>
                  <a:srgbClr val="000090"/>
                </a:solidFill>
                <a:latin typeface="Helvetica" charset="0"/>
              </a:rPr>
              <a:t>, Mark </a:t>
            </a:r>
            <a:r>
              <a:rPr lang="en-US" dirty="0" smtClean="0">
                <a:solidFill>
                  <a:srgbClr val="000090"/>
                </a:solidFill>
                <a:latin typeface="Helvetica" charset="0"/>
              </a:rPr>
              <a:t>Gerstein, Sebastian </a:t>
            </a:r>
            <a:r>
              <a:rPr lang="en-US" dirty="0" err="1">
                <a:solidFill>
                  <a:srgbClr val="000090"/>
                </a:solidFill>
                <a:latin typeface="Helvetica" charset="0"/>
              </a:rPr>
              <a:t>Waszak</a:t>
            </a:r>
            <a:r>
              <a:rPr lang="en-US" dirty="0">
                <a:solidFill>
                  <a:srgbClr val="000090"/>
                </a:solidFill>
                <a:latin typeface="Helvetica" charset="0"/>
              </a:rPr>
              <a:t>, Jan </a:t>
            </a:r>
            <a:r>
              <a:rPr lang="en-US" dirty="0" err="1">
                <a:solidFill>
                  <a:srgbClr val="000090"/>
                </a:solidFill>
                <a:latin typeface="Helvetica" charset="0"/>
              </a:rPr>
              <a:t>Korbel</a:t>
            </a:r>
            <a:r>
              <a:rPr lang="en-US" dirty="0">
                <a:solidFill>
                  <a:srgbClr val="000090"/>
                </a:solidFill>
                <a:latin typeface="Helvetica" charset="0"/>
              </a:rPr>
              <a:t> (EMBL, Heidelberg)</a:t>
            </a:r>
          </a:p>
          <a:p>
            <a:pPr defTabSz="457200" eaLnBrk="1" hangingPunct="1">
              <a:lnSpc>
                <a:spcPct val="80000"/>
              </a:lnSpc>
              <a:spcBef>
                <a:spcPct val="20000"/>
              </a:spcBef>
            </a:pPr>
            <a:endParaRPr lang="en-US" sz="1600" dirty="0" smtClean="0">
              <a:solidFill>
                <a:srgbClr val="000090"/>
              </a:solidFill>
              <a:latin typeface="Helvetica" charset="0"/>
            </a:endParaRPr>
          </a:p>
          <a:p>
            <a:pPr defTabSz="457200" eaLnBrk="1" hangingPunct="1">
              <a:lnSpc>
                <a:spcPct val="80000"/>
              </a:lnSpc>
              <a:spcBef>
                <a:spcPct val="20000"/>
              </a:spcBef>
            </a:pPr>
            <a:r>
              <a:rPr lang="en-US" dirty="0" err="1" smtClean="0">
                <a:latin typeface="Helvetica" charset="0"/>
              </a:rPr>
              <a:t>Regulome</a:t>
            </a:r>
            <a:r>
              <a:rPr lang="en-US" dirty="0" smtClean="0">
                <a:latin typeface="Helvetica" charset="0"/>
              </a:rPr>
              <a:t> DB:</a:t>
            </a:r>
            <a:endParaRPr lang="en-US" dirty="0" smtClean="0">
              <a:solidFill>
                <a:srgbClr val="000090"/>
              </a:solidFill>
              <a:latin typeface="Helvetica" charset="0"/>
            </a:endParaRPr>
          </a:p>
          <a:p>
            <a:pPr defTabSz="457200" eaLnBrk="1" hangingPunct="1">
              <a:lnSpc>
                <a:spcPct val="80000"/>
              </a:lnSpc>
              <a:spcBef>
                <a:spcPct val="20000"/>
              </a:spcBef>
            </a:pPr>
            <a:r>
              <a:rPr lang="en-US" dirty="0" smtClean="0">
                <a:solidFill>
                  <a:srgbClr val="000090"/>
                </a:solidFill>
                <a:latin typeface="Helvetica" charset="0"/>
              </a:rPr>
              <a:t>Alan Boyle, </a:t>
            </a:r>
            <a:r>
              <a:rPr lang="en-US" dirty="0" err="1" smtClean="0">
                <a:solidFill>
                  <a:srgbClr val="000090"/>
                </a:solidFill>
                <a:latin typeface="Helvetica" charset="0"/>
              </a:rPr>
              <a:t>Manoj</a:t>
            </a:r>
            <a:r>
              <a:rPr lang="en-US" dirty="0" smtClean="0">
                <a:solidFill>
                  <a:srgbClr val="000090"/>
                </a:solidFill>
                <a:latin typeface="Helvetica" charset="0"/>
              </a:rPr>
              <a:t> </a:t>
            </a:r>
            <a:r>
              <a:rPr lang="en-US" dirty="0" err="1" smtClean="0">
                <a:solidFill>
                  <a:srgbClr val="000090"/>
                </a:solidFill>
                <a:latin typeface="Helvetica" charset="0"/>
              </a:rPr>
              <a:t>Hariharan</a:t>
            </a:r>
            <a:r>
              <a:rPr lang="en-US" dirty="0" smtClean="0">
                <a:solidFill>
                  <a:srgbClr val="000090"/>
                </a:solidFill>
                <a:latin typeface="Helvetica" charset="0"/>
              </a:rPr>
              <a:t>, Yong Cheng, </a:t>
            </a:r>
            <a:r>
              <a:rPr lang="en-US" dirty="0" err="1" smtClean="0">
                <a:solidFill>
                  <a:srgbClr val="000090"/>
                </a:solidFill>
                <a:latin typeface="Helvetica" charset="0"/>
              </a:rPr>
              <a:t>Eurie</a:t>
            </a:r>
            <a:r>
              <a:rPr lang="en-US" dirty="0" smtClean="0">
                <a:solidFill>
                  <a:srgbClr val="000090"/>
                </a:solidFill>
                <a:latin typeface="Helvetica" charset="0"/>
              </a:rPr>
              <a:t> Hong, Mike Cherry</a:t>
            </a:r>
          </a:p>
          <a:p>
            <a:pPr defTabSz="457200" eaLnBrk="1" hangingPunct="1">
              <a:lnSpc>
                <a:spcPct val="80000"/>
              </a:lnSpc>
              <a:spcBef>
                <a:spcPct val="20000"/>
              </a:spcBef>
            </a:pPr>
            <a:endParaRPr lang="en-US" sz="1600" dirty="0">
              <a:solidFill>
                <a:srgbClr val="000090"/>
              </a:solidFill>
              <a:latin typeface="Helvetica" charset="0"/>
            </a:endParaRPr>
          </a:p>
          <a:p>
            <a:pPr defTabSz="457200" eaLnBrk="1" hangingPunct="1">
              <a:lnSpc>
                <a:spcPct val="80000"/>
              </a:lnSpc>
              <a:spcBef>
                <a:spcPct val="20000"/>
              </a:spcBef>
            </a:pPr>
            <a:r>
              <a:rPr lang="en-US" dirty="0" err="1" smtClean="0">
                <a:latin typeface="Helvetica" charset="0"/>
              </a:rPr>
              <a:t>Methylome</a:t>
            </a:r>
            <a:r>
              <a:rPr lang="en-US" dirty="0" smtClean="0">
                <a:latin typeface="Helvetica" charset="0"/>
              </a:rPr>
              <a:t>:</a:t>
            </a:r>
            <a:endParaRPr lang="en-US" dirty="0">
              <a:solidFill>
                <a:srgbClr val="000090"/>
              </a:solidFill>
              <a:latin typeface="Helvetica" charset="0"/>
            </a:endParaRPr>
          </a:p>
          <a:p>
            <a:pPr defTabSz="457200" eaLnBrk="1" hangingPunct="1">
              <a:lnSpc>
                <a:spcPct val="80000"/>
              </a:lnSpc>
              <a:spcBef>
                <a:spcPct val="20000"/>
              </a:spcBef>
            </a:pPr>
            <a:r>
              <a:rPr lang="en-US" dirty="0" smtClean="0">
                <a:solidFill>
                  <a:srgbClr val="000090"/>
                </a:solidFill>
                <a:latin typeface="Helvetica" charset="0"/>
              </a:rPr>
              <a:t>Dan </a:t>
            </a:r>
            <a:r>
              <a:rPr lang="en-US" dirty="0" err="1" smtClean="0">
                <a:solidFill>
                  <a:srgbClr val="000090"/>
                </a:solidFill>
                <a:latin typeface="Helvetica" charset="0"/>
              </a:rPr>
              <a:t>Xie</a:t>
            </a:r>
            <a:r>
              <a:rPr lang="en-US" dirty="0" smtClean="0">
                <a:solidFill>
                  <a:srgbClr val="000090"/>
                </a:solidFill>
                <a:latin typeface="Helvetica" charset="0"/>
              </a:rPr>
              <a:t>, </a:t>
            </a:r>
            <a:r>
              <a:rPr lang="en-US" dirty="0" err="1" smtClean="0">
                <a:solidFill>
                  <a:srgbClr val="000090"/>
                </a:solidFill>
              </a:rPr>
              <a:t>Volodymyr</a:t>
            </a:r>
            <a:r>
              <a:rPr lang="en-US" dirty="0" smtClean="0">
                <a:solidFill>
                  <a:srgbClr val="000090"/>
                </a:solidFill>
              </a:rPr>
              <a:t> </a:t>
            </a:r>
            <a:r>
              <a:rPr lang="en-US" dirty="0" err="1" smtClean="0">
                <a:solidFill>
                  <a:srgbClr val="000090"/>
                </a:solidFill>
              </a:rPr>
              <a:t>Kuleshov</a:t>
            </a:r>
            <a:r>
              <a:rPr lang="en-US" dirty="0" smtClean="0">
                <a:solidFill>
                  <a:srgbClr val="000090"/>
                </a:solidFill>
              </a:rPr>
              <a:t>, </a:t>
            </a:r>
            <a:r>
              <a:rPr lang="en-US" dirty="0" err="1">
                <a:solidFill>
                  <a:srgbClr val="000090"/>
                </a:solidFill>
              </a:rPr>
              <a:t>Rui</a:t>
            </a:r>
            <a:r>
              <a:rPr lang="en-US" dirty="0">
                <a:solidFill>
                  <a:srgbClr val="000090"/>
                </a:solidFill>
              </a:rPr>
              <a:t> </a:t>
            </a:r>
            <a:r>
              <a:rPr lang="en-US" dirty="0" smtClean="0">
                <a:solidFill>
                  <a:srgbClr val="000090"/>
                </a:solidFill>
              </a:rPr>
              <a:t>Chen, </a:t>
            </a:r>
            <a:r>
              <a:rPr lang="en-US" dirty="0">
                <a:solidFill>
                  <a:srgbClr val="000090"/>
                </a:solidFill>
              </a:rPr>
              <a:t>Dmitry </a:t>
            </a:r>
            <a:r>
              <a:rPr lang="en-US" dirty="0" err="1" smtClean="0">
                <a:solidFill>
                  <a:srgbClr val="000090"/>
                </a:solidFill>
              </a:rPr>
              <a:t>Pushkarev</a:t>
            </a:r>
            <a:r>
              <a:rPr lang="en-US" dirty="0" smtClean="0">
                <a:solidFill>
                  <a:srgbClr val="000090"/>
                </a:solidFill>
              </a:rPr>
              <a:t>, </a:t>
            </a:r>
            <a:r>
              <a:rPr lang="en-US" dirty="0" err="1">
                <a:solidFill>
                  <a:srgbClr val="000090"/>
                </a:solidFill>
              </a:rPr>
              <a:t>Konrad</a:t>
            </a:r>
            <a:r>
              <a:rPr lang="en-US" dirty="0">
                <a:solidFill>
                  <a:srgbClr val="000090"/>
                </a:solidFill>
              </a:rPr>
              <a:t> </a:t>
            </a:r>
            <a:r>
              <a:rPr lang="en-US" dirty="0" err="1" smtClean="0">
                <a:solidFill>
                  <a:srgbClr val="000090"/>
                </a:solidFill>
              </a:rPr>
              <a:t>Karczewski</a:t>
            </a:r>
            <a:r>
              <a:rPr lang="en-US" dirty="0" smtClean="0">
                <a:solidFill>
                  <a:srgbClr val="000090"/>
                </a:solidFill>
              </a:rPr>
              <a:t>, </a:t>
            </a:r>
            <a:r>
              <a:rPr lang="en-US" dirty="0">
                <a:solidFill>
                  <a:srgbClr val="000090"/>
                </a:solidFill>
              </a:rPr>
              <a:t>Alan </a:t>
            </a:r>
            <a:r>
              <a:rPr lang="en-US" dirty="0" smtClean="0">
                <a:solidFill>
                  <a:srgbClr val="000090"/>
                </a:solidFill>
              </a:rPr>
              <a:t>Boyle, </a:t>
            </a:r>
            <a:r>
              <a:rPr lang="en-US" dirty="0">
                <a:solidFill>
                  <a:srgbClr val="000090"/>
                </a:solidFill>
              </a:rPr>
              <a:t>Tim </a:t>
            </a:r>
            <a:r>
              <a:rPr lang="en-US" dirty="0" err="1" smtClean="0">
                <a:solidFill>
                  <a:srgbClr val="000090"/>
                </a:solidFill>
              </a:rPr>
              <a:t>Blauwkamp</a:t>
            </a:r>
            <a:r>
              <a:rPr lang="en-US" dirty="0" smtClean="0">
                <a:solidFill>
                  <a:srgbClr val="000090"/>
                </a:solidFill>
              </a:rPr>
              <a:t>, </a:t>
            </a:r>
            <a:r>
              <a:rPr lang="en-US" dirty="0">
                <a:solidFill>
                  <a:srgbClr val="000090"/>
                </a:solidFill>
              </a:rPr>
              <a:t>Michael </a:t>
            </a:r>
            <a:r>
              <a:rPr lang="en-US" dirty="0" err="1" smtClean="0">
                <a:solidFill>
                  <a:srgbClr val="000090"/>
                </a:solidFill>
              </a:rPr>
              <a:t>Kertesz</a:t>
            </a:r>
            <a:endParaRPr lang="en-US" dirty="0">
              <a:solidFill>
                <a:srgbClr val="000090"/>
              </a:solidFill>
              <a:latin typeface="Helvetica" charset="0"/>
            </a:endParaRPr>
          </a:p>
          <a:p>
            <a:pPr defTabSz="457200" eaLnBrk="1" hangingPunct="1">
              <a:lnSpc>
                <a:spcPct val="80000"/>
              </a:lnSpc>
              <a:spcBef>
                <a:spcPct val="20000"/>
              </a:spcBef>
            </a:pPr>
            <a:endParaRPr lang="en-US" dirty="0" smtClean="0">
              <a:latin typeface="Helvetica" charset="0"/>
            </a:endParaRPr>
          </a:p>
          <a:p>
            <a:pPr defTabSz="457200" eaLnBrk="1" hangingPunct="1">
              <a:lnSpc>
                <a:spcPct val="80000"/>
              </a:lnSpc>
              <a:spcBef>
                <a:spcPct val="20000"/>
              </a:spcBef>
            </a:pPr>
            <a:endParaRPr lang="en-US" dirty="0" smtClean="0">
              <a:latin typeface="Helvetica" charset="0"/>
            </a:endParaRPr>
          </a:p>
          <a:p>
            <a:pPr defTabSz="457200" eaLnBrk="1" hangingPunct="1">
              <a:lnSpc>
                <a:spcPct val="80000"/>
              </a:lnSpc>
              <a:spcBef>
                <a:spcPct val="20000"/>
              </a:spcBef>
            </a:pPr>
            <a:endParaRPr lang="en-US" dirty="0">
              <a:solidFill>
                <a:srgbClr val="000090"/>
              </a:solidFill>
              <a:latin typeface="Helvetica" charset="0"/>
            </a:endParaRPr>
          </a:p>
        </p:txBody>
      </p:sp>
    </p:spTree>
    <p:extLst>
      <p:ext uri="{BB962C8B-B14F-4D97-AF65-F5344CB8AC3E}">
        <p14:creationId xmlns:p14="http://schemas.microsoft.com/office/powerpoint/2010/main" val="20080861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p:cNvPicPr>
          <p:nvPr/>
        </p:nvPicPr>
        <p:blipFill>
          <a:blip r:embed="rId2"/>
          <a:srcRect/>
          <a:stretch>
            <a:fillRect/>
          </a:stretch>
        </p:blipFill>
        <p:spPr bwMode="auto">
          <a:xfrm>
            <a:off x="228600" y="1430338"/>
            <a:ext cx="1825625" cy="4040187"/>
          </a:xfrm>
          <a:prstGeom prst="rect">
            <a:avLst/>
          </a:prstGeom>
          <a:solidFill>
            <a:srgbClr val="FFFFFF"/>
          </a:solidFill>
          <a:ln w="9525">
            <a:noFill/>
            <a:miter lim="800000"/>
            <a:headEnd/>
            <a:tailEnd/>
          </a:ln>
        </p:spPr>
      </p:pic>
      <p:cxnSp>
        <p:nvCxnSpPr>
          <p:cNvPr id="12" name="Straight Arrow Connector 11"/>
          <p:cNvCxnSpPr/>
          <p:nvPr/>
        </p:nvCxnSpPr>
        <p:spPr>
          <a:xfrm flipV="1">
            <a:off x="2197100" y="1300163"/>
            <a:ext cx="774700" cy="681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2" name="TextBox 13"/>
          <p:cNvSpPr txBox="1">
            <a:spLocks noChangeArrowheads="1"/>
          </p:cNvSpPr>
          <p:nvPr/>
        </p:nvSpPr>
        <p:spPr bwMode="auto">
          <a:xfrm>
            <a:off x="2994025" y="1066800"/>
            <a:ext cx="3440113" cy="461665"/>
          </a:xfrm>
          <a:prstGeom prst="rect">
            <a:avLst/>
          </a:prstGeom>
          <a:noFill/>
          <a:ln w="9525">
            <a:noFill/>
            <a:miter lim="800000"/>
            <a:headEnd/>
            <a:tailEnd/>
          </a:ln>
        </p:spPr>
        <p:txBody>
          <a:bodyPr anchor="ctr">
            <a:prstTxWarp prst="textNoShape">
              <a:avLst/>
            </a:prstTxWarp>
            <a:spAutoFit/>
          </a:bodyPr>
          <a:lstStyle/>
          <a:p>
            <a:pPr algn="ctr"/>
            <a:r>
              <a:rPr lang="en-US" dirty="0" smtClean="0"/>
              <a:t>Genome  </a:t>
            </a:r>
            <a:r>
              <a:rPr lang="en-US" dirty="0" smtClean="0">
                <a:solidFill>
                  <a:srgbClr val="FF0000"/>
                </a:solidFill>
              </a:rPr>
              <a:t>(1TB) </a:t>
            </a:r>
          </a:p>
        </p:txBody>
      </p:sp>
      <p:cxnSp>
        <p:nvCxnSpPr>
          <p:cNvPr id="15" name="Straight Arrow Connector 14"/>
          <p:cNvCxnSpPr/>
          <p:nvPr/>
        </p:nvCxnSpPr>
        <p:spPr>
          <a:xfrm flipV="1">
            <a:off x="2197100" y="1981200"/>
            <a:ext cx="750887" cy="4476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197100" y="3351213"/>
            <a:ext cx="715962"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5" name="TextBox 22"/>
          <p:cNvSpPr txBox="1">
            <a:spLocks noChangeArrowheads="1"/>
          </p:cNvSpPr>
          <p:nvPr/>
        </p:nvSpPr>
        <p:spPr bwMode="auto">
          <a:xfrm>
            <a:off x="2571750" y="2217738"/>
            <a:ext cx="4572000" cy="830262"/>
          </a:xfrm>
          <a:prstGeom prst="rect">
            <a:avLst/>
          </a:prstGeom>
          <a:noFill/>
          <a:ln w="9525">
            <a:noFill/>
            <a:miter lim="800000"/>
            <a:headEnd/>
            <a:tailEnd/>
          </a:ln>
        </p:spPr>
        <p:txBody>
          <a:bodyPr anchor="ctr">
            <a:prstTxWarp prst="textNoShape">
              <a:avLst/>
            </a:prstTxWarp>
            <a:spAutoFit/>
          </a:bodyPr>
          <a:lstStyle/>
          <a:p>
            <a:pPr algn="ctr"/>
            <a:r>
              <a:rPr lang="en-US" dirty="0" err="1" smtClean="0"/>
              <a:t>Transcriptome</a:t>
            </a:r>
            <a:r>
              <a:rPr lang="en-US" dirty="0" smtClean="0"/>
              <a:t> </a:t>
            </a:r>
            <a:r>
              <a:rPr lang="en-US" dirty="0" smtClean="0">
                <a:solidFill>
                  <a:srgbClr val="FF0000"/>
                </a:solidFill>
              </a:rPr>
              <a:t>(0.7TB)</a:t>
            </a:r>
            <a:endParaRPr lang="en-US" dirty="0">
              <a:solidFill>
                <a:srgbClr val="FF0000"/>
              </a:solidFill>
            </a:endParaRPr>
          </a:p>
          <a:p>
            <a:pPr algn="ctr"/>
            <a:r>
              <a:rPr lang="en-US" dirty="0"/>
              <a:t>(mRNA, </a:t>
            </a:r>
            <a:r>
              <a:rPr lang="en-US" dirty="0" err="1"/>
              <a:t>miRNA</a:t>
            </a:r>
            <a:r>
              <a:rPr lang="en-US" dirty="0"/>
              <a:t>, isoforms, edits)</a:t>
            </a:r>
          </a:p>
        </p:txBody>
      </p:sp>
      <p:sp>
        <p:nvSpPr>
          <p:cNvPr id="32776" name="TextBox 23"/>
          <p:cNvSpPr txBox="1">
            <a:spLocks noChangeArrowheads="1"/>
          </p:cNvSpPr>
          <p:nvPr/>
        </p:nvSpPr>
        <p:spPr bwMode="auto">
          <a:xfrm>
            <a:off x="2994025" y="3165624"/>
            <a:ext cx="3440113" cy="461665"/>
          </a:xfrm>
          <a:prstGeom prst="rect">
            <a:avLst/>
          </a:prstGeom>
          <a:noFill/>
          <a:ln w="9525">
            <a:noFill/>
            <a:miter lim="800000"/>
            <a:headEnd/>
            <a:tailEnd/>
          </a:ln>
        </p:spPr>
        <p:txBody>
          <a:bodyPr anchor="ctr">
            <a:prstTxWarp prst="textNoShape">
              <a:avLst/>
            </a:prstTxWarp>
            <a:spAutoFit/>
          </a:bodyPr>
          <a:lstStyle/>
          <a:p>
            <a:pPr algn="ctr"/>
            <a:r>
              <a:rPr lang="en-US" dirty="0"/>
              <a:t>Proteome </a:t>
            </a:r>
            <a:r>
              <a:rPr lang="en-US" dirty="0">
                <a:solidFill>
                  <a:srgbClr val="FF0000"/>
                </a:solidFill>
              </a:rPr>
              <a:t>(0.02 </a:t>
            </a:r>
            <a:r>
              <a:rPr lang="en-US" dirty="0" smtClean="0">
                <a:solidFill>
                  <a:srgbClr val="FF0000"/>
                </a:solidFill>
              </a:rPr>
              <a:t>TB)</a:t>
            </a:r>
            <a:endParaRPr lang="en-US" dirty="0">
              <a:solidFill>
                <a:srgbClr val="FF0000"/>
              </a:solidFill>
            </a:endParaRPr>
          </a:p>
        </p:txBody>
      </p:sp>
      <p:cxnSp>
        <p:nvCxnSpPr>
          <p:cNvPr id="25" name="Straight Arrow Connector 24"/>
          <p:cNvCxnSpPr/>
          <p:nvPr/>
        </p:nvCxnSpPr>
        <p:spPr>
          <a:xfrm>
            <a:off x="2197100" y="4397375"/>
            <a:ext cx="827087" cy="171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78" name="TextBox 28"/>
          <p:cNvSpPr txBox="1">
            <a:spLocks noChangeArrowheads="1"/>
          </p:cNvSpPr>
          <p:nvPr/>
        </p:nvSpPr>
        <p:spPr bwMode="auto">
          <a:xfrm>
            <a:off x="2994025" y="4491038"/>
            <a:ext cx="3440113" cy="461962"/>
          </a:xfrm>
          <a:prstGeom prst="rect">
            <a:avLst/>
          </a:prstGeom>
          <a:noFill/>
          <a:ln w="9525">
            <a:noFill/>
            <a:miter lim="800000"/>
            <a:headEnd/>
            <a:tailEnd/>
          </a:ln>
        </p:spPr>
        <p:txBody>
          <a:bodyPr anchor="ctr">
            <a:prstTxWarp prst="textNoShape">
              <a:avLst/>
            </a:prstTxWarp>
            <a:spAutoFit/>
          </a:bodyPr>
          <a:lstStyle/>
          <a:p>
            <a:pPr algn="ctr"/>
            <a:r>
              <a:rPr lang="en-US" dirty="0" err="1" smtClean="0"/>
              <a:t>Metabolome</a:t>
            </a:r>
            <a:r>
              <a:rPr lang="en-US" dirty="0" smtClean="0"/>
              <a:t> </a:t>
            </a:r>
            <a:r>
              <a:rPr lang="en-US" dirty="0" smtClean="0">
                <a:solidFill>
                  <a:srgbClr val="FF0000"/>
                </a:solidFill>
              </a:rPr>
              <a:t>(0.02 TB)</a:t>
            </a:r>
            <a:endParaRPr lang="en-US" dirty="0">
              <a:solidFill>
                <a:srgbClr val="FF0000"/>
              </a:solidFill>
            </a:endParaRPr>
          </a:p>
        </p:txBody>
      </p:sp>
      <p:sp>
        <p:nvSpPr>
          <p:cNvPr id="32779" name="TextBox 49"/>
          <p:cNvSpPr txBox="1">
            <a:spLocks noChangeArrowheads="1"/>
          </p:cNvSpPr>
          <p:nvPr/>
        </p:nvSpPr>
        <p:spPr bwMode="auto">
          <a:xfrm>
            <a:off x="7386637" y="2200870"/>
            <a:ext cx="1757363" cy="3046988"/>
          </a:xfrm>
          <a:prstGeom prst="rect">
            <a:avLst/>
          </a:prstGeom>
          <a:noFill/>
          <a:ln w="9525">
            <a:noFill/>
            <a:miter lim="800000"/>
            <a:headEnd/>
            <a:tailEnd/>
          </a:ln>
        </p:spPr>
        <p:txBody>
          <a:bodyPr anchor="ctr">
            <a:prstTxWarp prst="textNoShape">
              <a:avLst/>
            </a:prstTxWarp>
            <a:spAutoFit/>
          </a:bodyPr>
          <a:lstStyle/>
          <a:p>
            <a:pPr algn="ctr"/>
            <a:r>
              <a:rPr lang="en-US" dirty="0"/>
              <a:t>Personal</a:t>
            </a:r>
          </a:p>
          <a:p>
            <a:pPr algn="ctr"/>
            <a:r>
              <a:rPr lang="en-US" dirty="0" err="1" smtClean="0"/>
              <a:t>Omics</a:t>
            </a:r>
            <a:endParaRPr lang="en-US" dirty="0" smtClean="0"/>
          </a:p>
          <a:p>
            <a:pPr algn="ctr"/>
            <a:r>
              <a:rPr lang="en-US" dirty="0" smtClean="0"/>
              <a:t>Profile</a:t>
            </a:r>
          </a:p>
          <a:p>
            <a:pPr algn="ctr"/>
            <a:r>
              <a:rPr lang="en-US" dirty="0" smtClean="0">
                <a:solidFill>
                  <a:srgbClr val="FF0000"/>
                </a:solidFill>
              </a:rPr>
              <a:t>Total =</a:t>
            </a:r>
          </a:p>
          <a:p>
            <a:pPr algn="ctr"/>
            <a:r>
              <a:rPr lang="en-US" dirty="0">
                <a:solidFill>
                  <a:srgbClr val="FF0000"/>
                </a:solidFill>
              </a:rPr>
              <a:t>5</a:t>
            </a:r>
            <a:r>
              <a:rPr lang="en-US" dirty="0" smtClean="0">
                <a:solidFill>
                  <a:srgbClr val="FF0000"/>
                </a:solidFill>
              </a:rPr>
              <a:t>.74TB/Sample + </a:t>
            </a:r>
          </a:p>
          <a:p>
            <a:pPr algn="ctr"/>
            <a:r>
              <a:rPr lang="en-US" dirty="0" smtClean="0">
                <a:solidFill>
                  <a:srgbClr val="FF0000"/>
                </a:solidFill>
              </a:rPr>
              <a:t>1 TB Genome</a:t>
            </a:r>
            <a:endParaRPr lang="en-US" dirty="0">
              <a:solidFill>
                <a:srgbClr val="FF0000"/>
              </a:solidFill>
            </a:endParaRPr>
          </a:p>
        </p:txBody>
      </p:sp>
      <p:cxnSp>
        <p:nvCxnSpPr>
          <p:cNvPr id="53" name="Straight Arrow Connector 52"/>
          <p:cNvCxnSpPr/>
          <p:nvPr/>
        </p:nvCxnSpPr>
        <p:spPr>
          <a:xfrm>
            <a:off x="2197100" y="4948238"/>
            <a:ext cx="827087" cy="5175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81" name="TextBox 53"/>
          <p:cNvSpPr txBox="1">
            <a:spLocks noChangeArrowheads="1"/>
          </p:cNvSpPr>
          <p:nvPr/>
        </p:nvSpPr>
        <p:spPr bwMode="auto">
          <a:xfrm>
            <a:off x="2994025" y="5176838"/>
            <a:ext cx="3440113" cy="461962"/>
          </a:xfrm>
          <a:prstGeom prst="rect">
            <a:avLst/>
          </a:prstGeom>
          <a:noFill/>
          <a:ln w="9525">
            <a:noFill/>
            <a:miter lim="800000"/>
            <a:headEnd/>
            <a:tailEnd/>
          </a:ln>
        </p:spPr>
        <p:txBody>
          <a:bodyPr anchor="ctr">
            <a:prstTxWarp prst="textNoShape">
              <a:avLst/>
            </a:prstTxWarp>
            <a:spAutoFit/>
          </a:bodyPr>
          <a:lstStyle/>
          <a:p>
            <a:pPr algn="ctr"/>
            <a:r>
              <a:rPr lang="en-US" dirty="0"/>
              <a:t>Autoantibody-</a:t>
            </a:r>
            <a:r>
              <a:rPr lang="en-US" dirty="0" err="1"/>
              <a:t>ome</a:t>
            </a:r>
            <a:endParaRPr lang="en-US" dirty="0"/>
          </a:p>
        </p:txBody>
      </p:sp>
      <p:cxnSp>
        <p:nvCxnSpPr>
          <p:cNvPr id="66" name="Straight Arrow Connector 65"/>
          <p:cNvCxnSpPr/>
          <p:nvPr/>
        </p:nvCxnSpPr>
        <p:spPr>
          <a:xfrm>
            <a:off x="6581775" y="1297633"/>
            <a:ext cx="785812" cy="66913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7234237" y="2711450"/>
            <a:ext cx="152400" cy="1079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613525" y="3352800"/>
            <a:ext cx="71596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6581775" y="4327525"/>
            <a:ext cx="785812" cy="393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6600825" y="4795838"/>
            <a:ext cx="728662" cy="603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87" name="TextBox 18"/>
          <p:cNvSpPr txBox="1">
            <a:spLocks noChangeArrowheads="1"/>
          </p:cNvSpPr>
          <p:nvPr/>
        </p:nvSpPr>
        <p:spPr bwMode="auto">
          <a:xfrm>
            <a:off x="2952750" y="6019800"/>
            <a:ext cx="3440113" cy="461963"/>
          </a:xfrm>
          <a:prstGeom prst="rect">
            <a:avLst/>
          </a:prstGeom>
          <a:noFill/>
          <a:ln w="9525">
            <a:noFill/>
            <a:miter lim="800000"/>
            <a:headEnd/>
            <a:tailEnd/>
          </a:ln>
        </p:spPr>
        <p:txBody>
          <a:bodyPr anchor="ctr">
            <a:prstTxWarp prst="textNoShape">
              <a:avLst/>
            </a:prstTxWarp>
            <a:spAutoFit/>
          </a:bodyPr>
          <a:lstStyle/>
          <a:p>
            <a:pPr algn="ctr"/>
            <a:r>
              <a:rPr lang="en-US" dirty="0" err="1" smtClean="0"/>
              <a:t>Microbiome</a:t>
            </a:r>
            <a:r>
              <a:rPr lang="en-US" dirty="0" smtClean="0"/>
              <a:t> </a:t>
            </a:r>
            <a:r>
              <a:rPr lang="en-US" dirty="0" smtClean="0">
                <a:solidFill>
                  <a:srgbClr val="FF0000"/>
                </a:solidFill>
              </a:rPr>
              <a:t>(3TB)</a:t>
            </a:r>
            <a:endParaRPr lang="en-US" dirty="0">
              <a:solidFill>
                <a:srgbClr val="FF0000"/>
              </a:solidFill>
            </a:endParaRPr>
          </a:p>
        </p:txBody>
      </p:sp>
      <p:cxnSp>
        <p:nvCxnSpPr>
          <p:cNvPr id="20" name="Straight Arrow Connector 19"/>
          <p:cNvCxnSpPr/>
          <p:nvPr/>
        </p:nvCxnSpPr>
        <p:spPr>
          <a:xfrm>
            <a:off x="2251075" y="5600700"/>
            <a:ext cx="773112"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548437" y="5600700"/>
            <a:ext cx="781050"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790" name="TextBox 27"/>
          <p:cNvSpPr txBox="1">
            <a:spLocks noChangeArrowheads="1"/>
          </p:cNvSpPr>
          <p:nvPr/>
        </p:nvSpPr>
        <p:spPr bwMode="auto">
          <a:xfrm>
            <a:off x="1143000" y="300038"/>
            <a:ext cx="7239000" cy="584776"/>
          </a:xfrm>
          <a:prstGeom prst="rect">
            <a:avLst/>
          </a:prstGeom>
          <a:noFill/>
          <a:ln w="9525">
            <a:noFill/>
            <a:miter lim="800000"/>
            <a:headEnd/>
            <a:tailEnd/>
          </a:ln>
        </p:spPr>
        <p:txBody>
          <a:bodyPr wrap="square" anchor="ctr">
            <a:prstTxWarp prst="textNoShape">
              <a:avLst/>
            </a:prstTxWarp>
            <a:spAutoFit/>
          </a:bodyPr>
          <a:lstStyle/>
          <a:p>
            <a:pPr algn="ctr"/>
            <a:r>
              <a:rPr lang="en-US" sz="3200" b="1" dirty="0"/>
              <a:t>3</a:t>
            </a:r>
            <a:r>
              <a:rPr lang="en-US" sz="3200" b="1" dirty="0" smtClean="0"/>
              <a:t>. Big Data Handling and Storage</a:t>
            </a:r>
            <a:endParaRPr lang="en-US" sz="3200" b="1" dirty="0"/>
          </a:p>
        </p:txBody>
      </p:sp>
      <p:sp>
        <p:nvSpPr>
          <p:cNvPr id="32791" name="TextBox 23"/>
          <p:cNvSpPr txBox="1">
            <a:spLocks noChangeArrowheads="1"/>
          </p:cNvSpPr>
          <p:nvPr/>
        </p:nvSpPr>
        <p:spPr bwMode="auto">
          <a:xfrm>
            <a:off x="3028950" y="3897313"/>
            <a:ext cx="3440112" cy="369887"/>
          </a:xfrm>
          <a:prstGeom prst="rect">
            <a:avLst/>
          </a:prstGeom>
          <a:noFill/>
          <a:ln w="9525">
            <a:noFill/>
            <a:miter lim="800000"/>
            <a:headEnd/>
            <a:tailEnd/>
          </a:ln>
        </p:spPr>
        <p:txBody>
          <a:bodyPr anchor="ctr">
            <a:prstTxWarp prst="textNoShape">
              <a:avLst/>
            </a:prstTxWarp>
            <a:spAutoFit/>
          </a:bodyPr>
          <a:lstStyle/>
          <a:p>
            <a:pPr algn="ctr"/>
            <a:r>
              <a:rPr lang="en-US" dirty="0"/>
              <a:t>Cytokines</a:t>
            </a:r>
          </a:p>
        </p:txBody>
      </p:sp>
      <p:cxnSp>
        <p:nvCxnSpPr>
          <p:cNvPr id="27" name="Straight Arrow Connector 26"/>
          <p:cNvCxnSpPr/>
          <p:nvPr/>
        </p:nvCxnSpPr>
        <p:spPr>
          <a:xfrm flipV="1">
            <a:off x="6602412" y="3822700"/>
            <a:ext cx="727075" cy="2159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85987" y="3867150"/>
            <a:ext cx="827088" cy="171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515876" y="1600200"/>
            <a:ext cx="2596685" cy="461665"/>
          </a:xfrm>
          <a:prstGeom prst="rect">
            <a:avLst/>
          </a:prstGeom>
        </p:spPr>
        <p:txBody>
          <a:bodyPr wrap="none">
            <a:spAutoFit/>
          </a:bodyPr>
          <a:lstStyle/>
          <a:p>
            <a:pPr algn="ctr"/>
            <a:r>
              <a:rPr lang="en-US" dirty="0" err="1" smtClean="0"/>
              <a:t>Epigenome</a:t>
            </a:r>
            <a:r>
              <a:rPr lang="en-US" dirty="0" smtClean="0"/>
              <a:t> </a:t>
            </a:r>
            <a:r>
              <a:rPr lang="en-US" dirty="0" smtClean="0">
                <a:solidFill>
                  <a:srgbClr val="FF0000"/>
                </a:solidFill>
              </a:rPr>
              <a:t>(2TB)</a:t>
            </a:r>
            <a:endParaRPr lang="en-US" dirty="0">
              <a:solidFill>
                <a:srgbClr val="FF0000"/>
              </a:solidFill>
            </a:endParaRPr>
          </a:p>
        </p:txBody>
      </p:sp>
      <p:cxnSp>
        <p:nvCxnSpPr>
          <p:cNvPr id="28" name="Straight Arrow Connector 27"/>
          <p:cNvCxnSpPr/>
          <p:nvPr/>
        </p:nvCxnSpPr>
        <p:spPr>
          <a:xfrm>
            <a:off x="6781800" y="1981200"/>
            <a:ext cx="609600" cy="3365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262187" y="2752725"/>
            <a:ext cx="293687" cy="66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6933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53895589"/>
              </p:ext>
            </p:extLst>
          </p:nvPr>
        </p:nvGraphicFramePr>
        <p:xfrm>
          <a:off x="533400" y="1752600"/>
          <a:ext cx="8305800" cy="3540762"/>
        </p:xfrm>
        <a:graphic>
          <a:graphicData uri="http://schemas.openxmlformats.org/drawingml/2006/table">
            <a:tbl>
              <a:tblPr firstRow="1" bandRow="1">
                <a:tableStyleId>{2D5ABB26-0587-4C30-8999-92F81FD0307C}</a:tableStyleId>
              </a:tblPr>
              <a:tblGrid>
                <a:gridCol w="2076450"/>
                <a:gridCol w="2076450"/>
                <a:gridCol w="1258226"/>
                <a:gridCol w="2894674"/>
              </a:tblGrid>
              <a:tr h="459921">
                <a:tc gridSpan="4">
                  <a:txBody>
                    <a:bodyPr/>
                    <a:lstStyle/>
                    <a:p>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7026">
                <a:tc>
                  <a:txBody>
                    <a:bodyPr/>
                    <a:lstStyle/>
                    <a:p>
                      <a:r>
                        <a:rPr lang="en-US" sz="1200" b="1" dirty="0" smtClean="0">
                          <a:latin typeface="Arial"/>
                          <a:cs typeface="Arial"/>
                        </a:rPr>
                        <a:t>Gene</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FE5D2"/>
                    </a:solidFill>
                  </a:tcPr>
                </a:tc>
                <a:tc>
                  <a:txBody>
                    <a:bodyPr/>
                    <a:lstStyle/>
                    <a:p>
                      <a:r>
                        <a:rPr lang="en-US" sz="1200" b="1" dirty="0" smtClean="0">
                          <a:latin typeface="Arial"/>
                          <a:cs typeface="Arial"/>
                        </a:rPr>
                        <a:t>SNP</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FE5D2"/>
                    </a:solidFill>
                  </a:tcPr>
                </a:tc>
                <a:tc>
                  <a:txBody>
                    <a:bodyPr/>
                    <a:lstStyle/>
                    <a:p>
                      <a:r>
                        <a:rPr lang="en-US" sz="1200" b="1" dirty="0" smtClean="0">
                          <a:latin typeface="Arial"/>
                          <a:cs typeface="Arial"/>
                        </a:rPr>
                        <a:t>Patient genotype</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FE5D2"/>
                    </a:solidFill>
                  </a:tcPr>
                </a:tc>
                <a:tc>
                  <a:txBody>
                    <a:bodyPr/>
                    <a:lstStyle/>
                    <a:p>
                      <a:r>
                        <a:rPr lang="en-US" sz="1200" b="1" dirty="0" smtClean="0">
                          <a:latin typeface="Arial"/>
                          <a:cs typeface="Arial"/>
                        </a:rPr>
                        <a:t>Drug(s)</a:t>
                      </a:r>
                      <a:r>
                        <a:rPr lang="en-US" sz="1200" b="1" baseline="0" dirty="0" smtClean="0">
                          <a:latin typeface="Arial"/>
                          <a:cs typeface="Arial"/>
                        </a:rPr>
                        <a:t> Affected</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FE5D2"/>
                    </a:solidFill>
                  </a:tcPr>
                </a:tc>
              </a:tr>
              <a:tr h="567026">
                <a:tc>
                  <a:txBody>
                    <a:bodyPr/>
                    <a:lstStyle/>
                    <a:p>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rs10811661</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C/T</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err="1" smtClean="0">
                          <a:solidFill>
                            <a:schemeClr val="tx1"/>
                          </a:solidFill>
                          <a:latin typeface="Arial"/>
                          <a:ea typeface="+mn-ea"/>
                          <a:cs typeface="Arial"/>
                        </a:rPr>
                        <a:t>Troglitazone</a:t>
                      </a:r>
                      <a:r>
                        <a:rPr lang="en-US" sz="1200" b="1" i="0" u="none" strike="noStrike" kern="1200" baseline="0" dirty="0" smtClean="0">
                          <a:solidFill>
                            <a:schemeClr val="tx1"/>
                          </a:solidFill>
                          <a:latin typeface="Arial"/>
                          <a:ea typeface="+mn-ea"/>
                          <a:cs typeface="Arial"/>
                        </a:rPr>
                        <a:t> (Increased Beta-Cell Function)</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67026">
                <a:tc>
                  <a:txBody>
                    <a:bodyPr/>
                    <a:lstStyle/>
                    <a:p>
                      <a:r>
                        <a:rPr lang="en-US" sz="1200" b="1" i="0" u="none" strike="noStrike" kern="1200" baseline="0" dirty="0" smtClean="0">
                          <a:solidFill>
                            <a:schemeClr val="tx1"/>
                          </a:solidFill>
                          <a:latin typeface="Arial"/>
                          <a:ea typeface="+mn-ea"/>
                          <a:cs typeface="Arial"/>
                        </a:rPr>
                        <a:t>CYP2C19</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rs12248560</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C/T</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err="1" smtClean="0">
                          <a:solidFill>
                            <a:schemeClr val="tx1"/>
                          </a:solidFill>
                          <a:latin typeface="Arial"/>
                          <a:ea typeface="+mn-ea"/>
                          <a:cs typeface="Arial"/>
                        </a:rPr>
                        <a:t>Clopidogrel</a:t>
                      </a:r>
                      <a:r>
                        <a:rPr lang="en-US" sz="1200" b="1" i="0" u="none" strike="noStrike" kern="1200" baseline="0" dirty="0" smtClean="0">
                          <a:solidFill>
                            <a:schemeClr val="tx1"/>
                          </a:solidFill>
                          <a:latin typeface="Arial"/>
                          <a:ea typeface="+mn-ea"/>
                          <a:cs typeface="Arial"/>
                        </a:rPr>
                        <a:t> (Increased Activation)</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59921">
                <a:tc>
                  <a:txBody>
                    <a:bodyPr/>
                    <a:lstStyle/>
                    <a:p>
                      <a:r>
                        <a:rPr lang="en-US" sz="1200" b="1" i="0" u="none" strike="noStrike" kern="1200" baseline="0" dirty="0" smtClean="0">
                          <a:solidFill>
                            <a:schemeClr val="tx1"/>
                          </a:solidFill>
                          <a:latin typeface="Arial"/>
                          <a:ea typeface="+mn-ea"/>
                          <a:cs typeface="Arial"/>
                        </a:rPr>
                        <a:t>LPIN1</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rs10192566</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G/G</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Rosiglitazone (Increased Effect)</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59921">
                <a:tc>
                  <a:txBody>
                    <a:bodyPr/>
                    <a:lstStyle/>
                    <a:p>
                      <a:r>
                        <a:rPr lang="en-US" sz="1200" b="1" i="0" u="none" strike="noStrike" kern="1200" baseline="0" dirty="0" smtClean="0">
                          <a:solidFill>
                            <a:schemeClr val="tx1"/>
                          </a:solidFill>
                          <a:latin typeface="Arial"/>
                          <a:ea typeface="+mn-ea"/>
                          <a:cs typeface="Arial"/>
                        </a:rPr>
                        <a:t>SLC22A1</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rs622342</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A/A</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Metformin (Increased Effect)</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59921">
                <a:tc>
                  <a:txBody>
                    <a:bodyPr/>
                    <a:lstStyle/>
                    <a:p>
                      <a:r>
                        <a:rPr lang="en-US" sz="1200" b="1" i="0" u="none" strike="noStrike" kern="1200" baseline="0" dirty="0" smtClean="0">
                          <a:solidFill>
                            <a:schemeClr val="tx1"/>
                          </a:solidFill>
                          <a:latin typeface="Arial"/>
                          <a:ea typeface="+mn-ea"/>
                          <a:cs typeface="Arial"/>
                        </a:rPr>
                        <a:t>VKORC </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rs9923231</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C/T</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1" i="0" u="none" strike="noStrike" kern="1200" baseline="0" dirty="0" smtClean="0">
                          <a:solidFill>
                            <a:schemeClr val="tx1"/>
                          </a:solidFill>
                          <a:latin typeface="Arial"/>
                          <a:ea typeface="+mn-ea"/>
                          <a:cs typeface="Arial"/>
                        </a:rPr>
                        <a:t>Warfarin (Lower Dose Required)</a:t>
                      </a:r>
                      <a:endParaRPr lang="en-US" sz="12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Rectangle 5"/>
          <p:cNvSpPr/>
          <p:nvPr/>
        </p:nvSpPr>
        <p:spPr>
          <a:xfrm>
            <a:off x="1905000" y="685800"/>
            <a:ext cx="5562600" cy="461665"/>
          </a:xfrm>
          <a:prstGeom prst="rect">
            <a:avLst/>
          </a:prstGeom>
        </p:spPr>
        <p:txBody>
          <a:bodyPr wrap="square">
            <a:spAutoFit/>
          </a:bodyPr>
          <a:lstStyle/>
          <a:p>
            <a:r>
              <a:rPr lang="en-US" b="1" dirty="0" smtClean="0">
                <a:latin typeface="Arial"/>
                <a:cs typeface="Arial"/>
              </a:rPr>
              <a:t>High Interest Drug-Related Variants</a:t>
            </a:r>
            <a:endParaRPr lang="en-US" b="1" dirty="0">
              <a:latin typeface="Arial"/>
              <a:cs typeface="Arial"/>
            </a:endParaRPr>
          </a:p>
        </p:txBody>
      </p:sp>
    </p:spTree>
    <p:extLst>
      <p:ext uri="{BB962C8B-B14F-4D97-AF65-F5344CB8AC3E}">
        <p14:creationId xmlns:p14="http://schemas.microsoft.com/office/powerpoint/2010/main" val="4677587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594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idx="4294967295"/>
          </p:nvPr>
        </p:nvSpPr>
        <p:spPr>
          <a:xfrm>
            <a:off x="762000" y="358775"/>
            <a:ext cx="7772400" cy="1470025"/>
          </a:xfrm>
        </p:spPr>
        <p:txBody>
          <a:bodyPr/>
          <a:lstStyle/>
          <a:p>
            <a:pPr eaLnBrk="1" hangingPunct="1"/>
            <a:r>
              <a:rPr lang="en-US" sz="4000" dirty="0" smtClean="0">
                <a:latin typeface="Helvetica" charset="0"/>
              </a:rPr>
              <a:t>Study of 10 Healthy People</a:t>
            </a:r>
            <a:br>
              <a:rPr lang="en-US" sz="4000" dirty="0" smtClean="0">
                <a:latin typeface="Helvetica" charset="0"/>
              </a:rPr>
            </a:br>
            <a:r>
              <a:rPr lang="en-US" sz="4000" dirty="0" smtClean="0">
                <a:latin typeface="Helvetica" charset="0"/>
              </a:rPr>
              <a:t>5 Asian, 5 European</a:t>
            </a:r>
            <a:br>
              <a:rPr lang="en-US" sz="4000" dirty="0" smtClean="0">
                <a:latin typeface="Helvetica" charset="0"/>
              </a:rPr>
            </a:br>
            <a:r>
              <a:rPr lang="en-US" sz="2400" dirty="0" smtClean="0">
                <a:latin typeface="Helvetica" charset="0"/>
              </a:rPr>
              <a:t>Dewey, Grove, Pan, Ashley, </a:t>
            </a:r>
            <a:r>
              <a:rPr lang="en-US" sz="2400" dirty="0" err="1" smtClean="0">
                <a:latin typeface="Helvetica" charset="0"/>
              </a:rPr>
              <a:t>Quertermous</a:t>
            </a:r>
            <a:r>
              <a:rPr lang="en-US" sz="2400" dirty="0" smtClean="0">
                <a:latin typeface="Helvetica" charset="0"/>
              </a:rPr>
              <a:t> et al</a:t>
            </a:r>
            <a:endParaRPr lang="en-US" sz="3600" dirty="0" smtClean="0">
              <a:latin typeface="Helvetica" charset="0"/>
            </a:endParaRPr>
          </a:p>
        </p:txBody>
      </p:sp>
      <p:sp>
        <p:nvSpPr>
          <p:cNvPr id="61443" name="Subtitle 2"/>
          <p:cNvSpPr>
            <a:spLocks noGrp="1"/>
          </p:cNvSpPr>
          <p:nvPr>
            <p:ph type="subTitle" idx="4294967295"/>
          </p:nvPr>
        </p:nvSpPr>
        <p:spPr>
          <a:xfrm>
            <a:off x="1219200" y="2362200"/>
            <a:ext cx="7467600" cy="5105400"/>
          </a:xfrm>
        </p:spPr>
        <p:txBody>
          <a:bodyPr>
            <a:noAutofit/>
          </a:bodyPr>
          <a:lstStyle/>
          <a:p>
            <a:pPr defTabSz="457200" eaLnBrk="1" hangingPunct="1">
              <a:lnSpc>
                <a:spcPct val="80000"/>
              </a:lnSpc>
              <a:buFontTx/>
              <a:buChar char="-"/>
              <a:defRPr/>
            </a:pPr>
            <a:r>
              <a:rPr lang="en-US" sz="2800" dirty="0" smtClean="0">
                <a:solidFill>
                  <a:srgbClr val="000090"/>
                </a:solidFill>
                <a:latin typeface="Helvetica" charset="0"/>
              </a:rPr>
              <a:t>Median 5 reportable disease risk associations (ACMG) per individual (range 2-</a:t>
            </a:r>
            <a:r>
              <a:rPr lang="en-US" sz="2800" dirty="0">
                <a:solidFill>
                  <a:srgbClr val="000090"/>
                </a:solidFill>
                <a:latin typeface="Helvetica" charset="0"/>
              </a:rPr>
              <a:t>6</a:t>
            </a:r>
            <a:r>
              <a:rPr lang="en-US" sz="2800" dirty="0" smtClean="0">
                <a:solidFill>
                  <a:srgbClr val="000090"/>
                </a:solidFill>
                <a:latin typeface="Helvetica" charset="0"/>
              </a:rPr>
              <a:t>)</a:t>
            </a:r>
          </a:p>
          <a:p>
            <a:pPr marL="0" indent="0" defTabSz="457200" eaLnBrk="1" hangingPunct="1">
              <a:lnSpc>
                <a:spcPct val="80000"/>
              </a:lnSpc>
              <a:buNone/>
              <a:defRPr/>
            </a:pPr>
            <a:endParaRPr lang="en-US" sz="2000" dirty="0">
              <a:solidFill>
                <a:srgbClr val="000090"/>
              </a:solidFill>
              <a:latin typeface="Helvetica" charset="0"/>
            </a:endParaRPr>
          </a:p>
          <a:p>
            <a:pPr defTabSz="457200" eaLnBrk="1" hangingPunct="1">
              <a:lnSpc>
                <a:spcPct val="80000"/>
              </a:lnSpc>
              <a:buFontTx/>
              <a:buChar char="-"/>
              <a:defRPr/>
            </a:pPr>
            <a:r>
              <a:rPr lang="en-US" sz="2800" dirty="0" smtClean="0">
                <a:solidFill>
                  <a:srgbClr val="000090"/>
                </a:solidFill>
                <a:latin typeface="Helvetica" charset="0"/>
              </a:rPr>
              <a:t>3 </a:t>
            </a:r>
            <a:r>
              <a:rPr lang="en-US" sz="2800" dirty="0" err="1" smtClean="0">
                <a:solidFill>
                  <a:srgbClr val="000090"/>
                </a:solidFill>
                <a:latin typeface="Helvetica" charset="0"/>
              </a:rPr>
              <a:t>followup</a:t>
            </a:r>
            <a:r>
              <a:rPr lang="en-US" sz="2800" dirty="0" smtClean="0">
                <a:solidFill>
                  <a:srgbClr val="000090"/>
                </a:solidFill>
                <a:latin typeface="Helvetica" charset="0"/>
              </a:rPr>
              <a:t> diagnostic tests (range 0-10)</a:t>
            </a:r>
          </a:p>
          <a:p>
            <a:pPr lvl="1" defTabSz="457200" eaLnBrk="1" hangingPunct="1">
              <a:lnSpc>
                <a:spcPct val="80000"/>
              </a:lnSpc>
              <a:buFontTx/>
              <a:buChar char="-"/>
              <a:defRPr/>
            </a:pPr>
            <a:r>
              <a:rPr lang="en-US" sz="2400" dirty="0">
                <a:solidFill>
                  <a:srgbClr val="000090"/>
                </a:solidFill>
                <a:latin typeface="Helvetica" charset="0"/>
              </a:rPr>
              <a:t>C</a:t>
            </a:r>
            <a:r>
              <a:rPr lang="en-US" sz="2400" dirty="0" smtClean="0">
                <a:solidFill>
                  <a:srgbClr val="000090"/>
                </a:solidFill>
                <a:latin typeface="Helvetica" charset="0"/>
              </a:rPr>
              <a:t>ost $362-$1427 per individual</a:t>
            </a:r>
          </a:p>
          <a:p>
            <a:pPr marL="0" indent="0" defTabSz="457200" eaLnBrk="1" hangingPunct="1">
              <a:lnSpc>
                <a:spcPct val="80000"/>
              </a:lnSpc>
              <a:buNone/>
              <a:defRPr/>
            </a:pPr>
            <a:endParaRPr lang="en-US" sz="2000" dirty="0">
              <a:solidFill>
                <a:srgbClr val="000090"/>
              </a:solidFill>
              <a:latin typeface="Helvetica" charset="0"/>
            </a:endParaRPr>
          </a:p>
          <a:p>
            <a:pPr defTabSz="457200" eaLnBrk="1" hangingPunct="1">
              <a:lnSpc>
                <a:spcPct val="80000"/>
              </a:lnSpc>
              <a:buFontTx/>
              <a:buChar char="-"/>
              <a:defRPr/>
            </a:pPr>
            <a:r>
              <a:rPr lang="en-US" sz="2800" dirty="0" smtClean="0">
                <a:solidFill>
                  <a:srgbClr val="000090"/>
                </a:solidFill>
                <a:latin typeface="Helvetica" charset="0"/>
              </a:rPr>
              <a:t>54 </a:t>
            </a:r>
            <a:r>
              <a:rPr lang="en-US" sz="2800" dirty="0">
                <a:solidFill>
                  <a:srgbClr val="000090"/>
                </a:solidFill>
                <a:latin typeface="Helvetica" charset="0"/>
              </a:rPr>
              <a:t>minutes per </a:t>
            </a:r>
            <a:r>
              <a:rPr lang="en-US" sz="2800" dirty="0" smtClean="0">
                <a:solidFill>
                  <a:srgbClr val="000090"/>
                </a:solidFill>
                <a:latin typeface="Helvetica" charset="0"/>
              </a:rPr>
              <a:t>variant</a:t>
            </a:r>
          </a:p>
          <a:p>
            <a:pPr defTabSz="457200" eaLnBrk="1" hangingPunct="1">
              <a:lnSpc>
                <a:spcPct val="80000"/>
              </a:lnSpc>
              <a:buFontTx/>
              <a:buChar char="-"/>
              <a:defRPr/>
            </a:pPr>
            <a:endParaRPr lang="en-US" sz="2000" dirty="0">
              <a:solidFill>
                <a:srgbClr val="000090"/>
              </a:solidFill>
              <a:latin typeface="Helvetica" charset="0"/>
            </a:endParaRPr>
          </a:p>
          <a:p>
            <a:pPr marL="0" indent="0" defTabSz="457200" eaLnBrk="1" hangingPunct="1">
              <a:lnSpc>
                <a:spcPct val="80000"/>
              </a:lnSpc>
              <a:buNone/>
              <a:defRPr/>
            </a:pPr>
            <a:endParaRPr lang="en-US" sz="2800" dirty="0">
              <a:solidFill>
                <a:srgbClr val="000090"/>
              </a:solidFill>
              <a:latin typeface="Helvetica" charset="0"/>
            </a:endParaRPr>
          </a:p>
          <a:p>
            <a:pPr marL="0" indent="0" defTabSz="457200" eaLnBrk="1" hangingPunct="1">
              <a:lnSpc>
                <a:spcPct val="80000"/>
              </a:lnSpc>
              <a:buNone/>
              <a:defRPr/>
            </a:pPr>
            <a:endParaRPr lang="en-US" sz="2800" dirty="0" smtClean="0">
              <a:solidFill>
                <a:srgbClr val="000090"/>
              </a:solidFill>
              <a:latin typeface="Helvetica" charset="0"/>
            </a:endParaRPr>
          </a:p>
          <a:p>
            <a:pPr marL="514350" indent="-514350" defTabSz="457200" eaLnBrk="1" hangingPunct="1">
              <a:lnSpc>
                <a:spcPct val="80000"/>
              </a:lnSpc>
              <a:buAutoNum type="arabicParenR"/>
              <a:defRPr/>
            </a:pPr>
            <a:endParaRPr lang="en-US" sz="2800" dirty="0">
              <a:solidFill>
                <a:srgbClr val="000090"/>
              </a:solidFill>
              <a:latin typeface="Helvetica" charset="0"/>
            </a:endParaRPr>
          </a:p>
          <a:p>
            <a:pPr marL="514350" indent="-514350" defTabSz="457200" eaLnBrk="1" hangingPunct="1">
              <a:lnSpc>
                <a:spcPct val="80000"/>
              </a:lnSpc>
              <a:buAutoNum type="arabicParenR"/>
              <a:defRPr/>
            </a:pPr>
            <a:endParaRPr lang="en-US" sz="2800" dirty="0" smtClean="0">
              <a:solidFill>
                <a:srgbClr val="000090"/>
              </a:solidFill>
              <a:latin typeface="Helvetica" charset="0"/>
            </a:endParaRPr>
          </a:p>
          <a:p>
            <a:pPr marL="0" indent="0" defTabSz="457200" eaLnBrk="1" hangingPunct="1">
              <a:lnSpc>
                <a:spcPct val="80000"/>
              </a:lnSpc>
              <a:buNone/>
              <a:defRPr/>
            </a:pPr>
            <a:endParaRPr lang="en-US" sz="2800" dirty="0" smtClean="0">
              <a:solidFill>
                <a:srgbClr val="000090"/>
              </a:solidFill>
              <a:latin typeface="Helvetica" charset="0"/>
            </a:endParaRPr>
          </a:p>
        </p:txBody>
      </p:sp>
    </p:spTree>
    <p:extLst>
      <p:ext uri="{BB962C8B-B14F-4D97-AF65-F5344CB8AC3E}">
        <p14:creationId xmlns:p14="http://schemas.microsoft.com/office/powerpoint/2010/main" val="23891415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2170113" y="609600"/>
            <a:ext cx="4965700" cy="762000"/>
          </a:xfrm>
          <a:prstGeom prst="rect">
            <a:avLst/>
          </a:prstGeom>
          <a:noFill/>
          <a:ln w="9525">
            <a:noFill/>
            <a:miter lim="800000"/>
            <a:headEnd/>
            <a:tailEnd/>
          </a:ln>
        </p:spPr>
        <p:txBody>
          <a:bodyPr wrap="none">
            <a:prstTxWarp prst="textNoShape">
              <a:avLst/>
            </a:prstTxWarp>
            <a:spAutoFit/>
          </a:bodyPr>
          <a:lstStyle/>
          <a:p>
            <a:pPr algn="ctr"/>
            <a:r>
              <a:rPr lang="en-US" sz="4400" b="1">
                <a:latin typeface="Helvetica" charset="0"/>
              </a:rPr>
              <a:t>Outline of Lecture</a:t>
            </a:r>
          </a:p>
        </p:txBody>
      </p:sp>
      <p:sp>
        <p:nvSpPr>
          <p:cNvPr id="17411" name="Rectangle 1027"/>
          <p:cNvSpPr>
            <a:spLocks noChangeArrowheads="1"/>
          </p:cNvSpPr>
          <p:nvPr/>
        </p:nvSpPr>
        <p:spPr bwMode="auto">
          <a:xfrm>
            <a:off x="76200" y="3810000"/>
            <a:ext cx="8458200" cy="1447800"/>
          </a:xfrm>
          <a:prstGeom prst="rect">
            <a:avLst/>
          </a:prstGeom>
          <a:noFill/>
          <a:ln w="9525">
            <a:noFill/>
            <a:miter lim="800000"/>
            <a:headEnd/>
            <a:tailEnd/>
          </a:ln>
        </p:spPr>
        <p:txBody>
          <a:bodyPr anchor="ctr">
            <a:prstTxWarp prst="textNoShape">
              <a:avLst/>
            </a:prstTxWarp>
          </a:bodyPr>
          <a:lstStyle/>
          <a:p>
            <a:pPr marL="838200" indent="-838200" eaLnBrk="1" hangingPunct="1"/>
            <a:r>
              <a:rPr lang="en-US" sz="3200" dirty="0">
                <a:solidFill>
                  <a:srgbClr val="1F1F5D"/>
                </a:solidFill>
                <a:latin typeface="Helvetica" charset="0"/>
              </a:rPr>
              <a:t/>
            </a:r>
            <a:br>
              <a:rPr lang="en-US" sz="3200" dirty="0">
                <a:solidFill>
                  <a:srgbClr val="1F1F5D"/>
                </a:solidFill>
                <a:latin typeface="Helvetica" charset="0"/>
              </a:rPr>
            </a:br>
            <a:r>
              <a:rPr lang="en-US" sz="3200" dirty="0">
                <a:solidFill>
                  <a:srgbClr val="1F1F5D"/>
                </a:solidFill>
                <a:latin typeface="Helvetica" charset="0"/>
              </a:rPr>
              <a:t>1) Introduction to </a:t>
            </a:r>
            <a:r>
              <a:rPr lang="en-US" sz="3200" dirty="0" smtClean="0">
                <a:solidFill>
                  <a:srgbClr val="1F1F5D"/>
                </a:solidFill>
                <a:latin typeface="Helvetica" charset="0"/>
              </a:rPr>
              <a:t>Genome </a:t>
            </a:r>
            <a:r>
              <a:rPr lang="en-US" sz="3200" dirty="0" smtClean="0">
                <a:solidFill>
                  <a:srgbClr val="1F1F5D"/>
                </a:solidFill>
                <a:latin typeface="Helvetica" charset="0"/>
              </a:rPr>
              <a:t>Variation and </a:t>
            </a:r>
            <a:r>
              <a:rPr lang="en-US" sz="3200" dirty="0" smtClean="0">
                <a:solidFill>
                  <a:srgbClr val="1F1F5D"/>
                </a:solidFill>
                <a:latin typeface="Helvetica" charset="0"/>
              </a:rPr>
              <a:t>Sequencing </a:t>
            </a:r>
            <a:r>
              <a:rPr lang="en-US" sz="3200" dirty="0">
                <a:solidFill>
                  <a:srgbClr val="1F1F5D"/>
                </a:solidFill>
                <a:latin typeface="Helvetica" charset="0"/>
              </a:rPr>
              <a:t>Human </a:t>
            </a:r>
            <a:r>
              <a:rPr lang="en-US" sz="3200" dirty="0" smtClean="0">
                <a:solidFill>
                  <a:srgbClr val="1F1F5D"/>
                </a:solidFill>
                <a:latin typeface="Helvetica" charset="0"/>
              </a:rPr>
              <a:t>Genomes</a:t>
            </a:r>
            <a:r>
              <a:rPr lang="en-US" sz="1400" dirty="0">
                <a:solidFill>
                  <a:srgbClr val="1F1F5D"/>
                </a:solidFill>
                <a:latin typeface="Helvetica" charset="0"/>
              </a:rPr>
              <a:t/>
            </a:r>
            <a:br>
              <a:rPr lang="en-US" sz="1400" dirty="0">
                <a:solidFill>
                  <a:srgbClr val="1F1F5D"/>
                </a:solidFill>
                <a:latin typeface="Helvetica" charset="0"/>
              </a:rPr>
            </a:br>
            <a:endParaRPr lang="en-US" sz="1400" dirty="0" smtClean="0">
              <a:solidFill>
                <a:srgbClr val="1F1F5D"/>
              </a:solidFill>
              <a:latin typeface="Helvetica" charset="0"/>
            </a:endParaRPr>
          </a:p>
          <a:p>
            <a:pPr marL="838200" indent="-838200" eaLnBrk="1" hangingPunct="1"/>
            <a:r>
              <a:rPr lang="en-US" sz="1400" dirty="0">
                <a:solidFill>
                  <a:srgbClr val="1F1F5D"/>
                </a:solidFill>
                <a:latin typeface="Helvetica" charset="0"/>
              </a:rPr>
              <a:t>	</a:t>
            </a:r>
            <a:r>
              <a:rPr lang="en-US" sz="3200" dirty="0" smtClean="0">
                <a:solidFill>
                  <a:srgbClr val="1F1F5D"/>
                </a:solidFill>
                <a:latin typeface="Helvetica" charset="0"/>
              </a:rPr>
              <a:t>2</a:t>
            </a:r>
            <a:r>
              <a:rPr lang="en-US" sz="3200" dirty="0" smtClean="0">
                <a:solidFill>
                  <a:srgbClr val="1F1F5D"/>
                </a:solidFill>
                <a:latin typeface="Helvetica" charset="0"/>
              </a:rPr>
              <a:t>) Impact of Genomics on Treating Disease</a:t>
            </a:r>
          </a:p>
          <a:p>
            <a:pPr marL="838200" indent="-838200" eaLnBrk="1" hangingPunct="1"/>
            <a:endParaRPr lang="en-US" sz="3200" dirty="0">
              <a:solidFill>
                <a:srgbClr val="1F1F5D"/>
              </a:solidFill>
              <a:latin typeface="Helvetica" charset="0"/>
            </a:endParaRPr>
          </a:p>
          <a:p>
            <a:pPr marL="838200" indent="-838200" eaLnBrk="1" hangingPunct="1"/>
            <a:r>
              <a:rPr lang="en-US" sz="3200" dirty="0" smtClean="0">
                <a:solidFill>
                  <a:srgbClr val="1F1F5D"/>
                </a:solidFill>
                <a:latin typeface="Helvetica" charset="0"/>
              </a:rPr>
              <a:t>	</a:t>
            </a:r>
          </a:p>
          <a:p>
            <a:pPr marL="838200" indent="-838200" eaLnBrk="1" hangingPunct="1"/>
            <a:r>
              <a:rPr lang="en-US" sz="3200" dirty="0">
                <a:solidFill>
                  <a:srgbClr val="1F1F5D"/>
                </a:solidFill>
                <a:latin typeface="Helvetica" charset="0"/>
              </a:rPr>
              <a:t>	</a:t>
            </a:r>
            <a:r>
              <a:rPr lang="en-US" sz="3200" dirty="0" smtClean="0">
                <a:solidFill>
                  <a:srgbClr val="1F1F5D"/>
                </a:solidFill>
                <a:latin typeface="Helvetica" charset="0"/>
              </a:rPr>
              <a:t>3) Impact of Genomics on </a:t>
            </a:r>
            <a:r>
              <a:rPr lang="en-US" sz="3200" dirty="0" err="1" smtClean="0">
                <a:solidFill>
                  <a:srgbClr val="1F1F5D"/>
                </a:solidFill>
                <a:latin typeface="Helvetica" charset="0"/>
              </a:rPr>
              <a:t>Heathy</a:t>
            </a:r>
            <a:r>
              <a:rPr lang="en-US" sz="3200" dirty="0" smtClean="0">
                <a:solidFill>
                  <a:srgbClr val="1F1F5D"/>
                </a:solidFill>
                <a:latin typeface="Helvetica" charset="0"/>
              </a:rPr>
              <a:t> People</a:t>
            </a:r>
          </a:p>
          <a:p>
            <a:pPr marL="838200" indent="-838200" eaLnBrk="1" hangingPunct="1"/>
            <a:endParaRPr lang="en-US" sz="3200" dirty="0">
              <a:solidFill>
                <a:srgbClr val="1F1F5D"/>
              </a:solidFill>
              <a:latin typeface="Helvetica" charset="0"/>
            </a:endParaRPr>
          </a:p>
          <a:p>
            <a:pPr marL="838200" indent="-838200" eaLnBrk="1" hangingPunct="1"/>
            <a:r>
              <a:rPr lang="en-US" sz="3200" dirty="0">
                <a:solidFill>
                  <a:srgbClr val="1F1F5D"/>
                </a:solidFill>
                <a:latin typeface="Helvetica" charset="0"/>
              </a:rPr>
              <a:t/>
            </a:r>
            <a:br>
              <a:rPr lang="en-US" sz="3200" dirty="0">
                <a:solidFill>
                  <a:srgbClr val="1F1F5D"/>
                </a:solidFill>
                <a:latin typeface="Helvetica" charset="0"/>
              </a:rPr>
            </a:br>
            <a:r>
              <a:rPr lang="en-US" sz="1400" dirty="0">
                <a:solidFill>
                  <a:srgbClr val="1F1F5D"/>
                </a:solidFill>
                <a:latin typeface="Helvetica" charset="0"/>
              </a:rPr>
              <a:t/>
            </a:r>
            <a:br>
              <a:rPr lang="en-US" sz="1400" dirty="0">
                <a:solidFill>
                  <a:srgbClr val="1F1F5D"/>
                </a:solidFill>
                <a:latin typeface="Helvetica" charset="0"/>
              </a:rPr>
            </a:br>
            <a:r>
              <a:rPr lang="en-US" sz="3200" dirty="0">
                <a:solidFill>
                  <a:srgbClr val="1F1F5D"/>
                </a:solidFill>
                <a:latin typeface="Helvetica" charset="0"/>
              </a:rPr>
              <a:t/>
            </a:r>
            <a:br>
              <a:rPr lang="en-US" sz="3200" dirty="0">
                <a:solidFill>
                  <a:srgbClr val="1F1F5D"/>
                </a:solidFill>
                <a:latin typeface="Helvetica" charset="0"/>
              </a:rPr>
            </a:br>
            <a:r>
              <a:rPr lang="en-US" sz="3200" dirty="0">
                <a:solidFill>
                  <a:srgbClr val="1F1F5D"/>
                </a:solidFill>
                <a:latin typeface="Helvetica" charset="0"/>
              </a:rPr>
              <a:t/>
            </a:r>
            <a:br>
              <a:rPr lang="en-US" sz="3200" dirty="0">
                <a:solidFill>
                  <a:srgbClr val="1F1F5D"/>
                </a:solidFill>
                <a:latin typeface="Helvetica" charset="0"/>
              </a:rPr>
            </a:br>
            <a:r>
              <a:rPr lang="en-US" sz="3200" dirty="0">
                <a:solidFill>
                  <a:srgbClr val="1F1F5D"/>
                </a:solidFill>
                <a:latin typeface="Helvetica" charset="0"/>
              </a:rPr>
              <a:t>	</a:t>
            </a:r>
          </a:p>
        </p:txBody>
      </p:sp>
    </p:spTree>
    <p:extLst>
      <p:ext uri="{BB962C8B-B14F-4D97-AF65-F5344CB8AC3E}">
        <p14:creationId xmlns:p14="http://schemas.microsoft.com/office/powerpoint/2010/main" val="13481652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a:xfrm>
            <a:off x="152400" y="-152400"/>
            <a:ext cx="4267200" cy="2209800"/>
          </a:xfrm>
        </p:spPr>
        <p:txBody>
          <a:bodyPr/>
          <a:lstStyle/>
          <a:p>
            <a:r>
              <a:rPr lang="en-US" sz="3200" dirty="0">
                <a:latin typeface="Helvetica" charset="0"/>
              </a:rPr>
              <a:t>Genetic Variation Among </a:t>
            </a:r>
            <a:r>
              <a:rPr lang="en-US" sz="3200" dirty="0" smtClean="0">
                <a:latin typeface="Helvetica" charset="0"/>
              </a:rPr>
              <a:t>People: Three Types </a:t>
            </a:r>
            <a:endParaRPr lang="en-US" sz="3200" dirty="0"/>
          </a:p>
        </p:txBody>
      </p:sp>
      <p:sp>
        <p:nvSpPr>
          <p:cNvPr id="219139" name="Rectangle 1027"/>
          <p:cNvSpPr>
            <a:spLocks noChangeArrowheads="1"/>
          </p:cNvSpPr>
          <p:nvPr/>
        </p:nvSpPr>
        <p:spPr bwMode="auto">
          <a:xfrm>
            <a:off x="8458200" y="685800"/>
            <a:ext cx="1295400" cy="434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19140"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304800"/>
            <a:ext cx="3894137" cy="6354763"/>
          </a:xfrm>
          <a:prstGeom prst="rect">
            <a:avLst/>
          </a:prstGeom>
          <a:noFill/>
          <a:extLst>
            <a:ext uri="{909E8E84-426E-40dd-AFC4-6F175D3DCCD1}">
              <a14:hiddenFill xmlns:a14="http://schemas.microsoft.com/office/drawing/2010/main">
                <a:solidFill>
                  <a:srgbClr val="FFFFFF"/>
                </a:solidFill>
              </a14:hiddenFill>
            </a:ext>
          </a:extLst>
        </p:spPr>
      </p:pic>
      <p:sp>
        <p:nvSpPr>
          <p:cNvPr id="219141" name="Rectangle 1029"/>
          <p:cNvSpPr>
            <a:spLocks noChangeArrowheads="1"/>
          </p:cNvSpPr>
          <p:nvPr/>
        </p:nvSpPr>
        <p:spPr bwMode="auto">
          <a:xfrm>
            <a:off x="304800" y="3200400"/>
            <a:ext cx="4114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dirty="0" smtClean="0">
                <a:latin typeface="Helvetica" charset="0"/>
              </a:rPr>
              <a:t>3.7 Million/person</a:t>
            </a:r>
          </a:p>
          <a:p>
            <a:pPr algn="ctr" eaLnBrk="1" hangingPunct="1"/>
            <a:endParaRPr lang="en-US" dirty="0">
              <a:latin typeface="Helvetica" charset="0"/>
            </a:endParaRPr>
          </a:p>
          <a:p>
            <a:pPr algn="ctr" eaLnBrk="1" hangingPunct="1"/>
            <a:r>
              <a:rPr lang="en-US" dirty="0" smtClean="0">
                <a:latin typeface="Helvetica" charset="0"/>
              </a:rPr>
              <a:t>2) Short </a:t>
            </a:r>
            <a:r>
              <a:rPr lang="en-US" dirty="0" err="1" smtClean="0">
                <a:latin typeface="Helvetica" charset="0"/>
              </a:rPr>
              <a:t>Indels</a:t>
            </a:r>
            <a:r>
              <a:rPr lang="en-US" dirty="0" smtClean="0">
                <a:latin typeface="Helvetica" charset="0"/>
              </a:rPr>
              <a:t> (Insertions/Deletions 1-100 </a:t>
            </a:r>
            <a:r>
              <a:rPr lang="en-US" dirty="0" err="1" smtClean="0">
                <a:latin typeface="Helvetica" charset="0"/>
              </a:rPr>
              <a:t>bp</a:t>
            </a:r>
            <a:r>
              <a:rPr lang="en-US" dirty="0" smtClean="0">
                <a:latin typeface="Helvetica" charset="0"/>
              </a:rPr>
              <a:t>)</a:t>
            </a:r>
            <a:endParaRPr lang="en-US" dirty="0"/>
          </a:p>
        </p:txBody>
      </p:sp>
      <p:grpSp>
        <p:nvGrpSpPr>
          <p:cNvPr id="219142" name="Group 1030"/>
          <p:cNvGrpSpPr>
            <a:grpSpLocks/>
          </p:cNvGrpSpPr>
          <p:nvPr/>
        </p:nvGrpSpPr>
        <p:grpSpPr bwMode="auto">
          <a:xfrm>
            <a:off x="496888" y="1828800"/>
            <a:ext cx="3835400" cy="1616075"/>
            <a:chOff x="419" y="2478"/>
            <a:chExt cx="2416" cy="1018"/>
          </a:xfrm>
        </p:grpSpPr>
        <p:sp>
          <p:nvSpPr>
            <p:cNvPr id="219143" name="Text Box 1031"/>
            <p:cNvSpPr txBox="1">
              <a:spLocks noChangeArrowheads="1"/>
            </p:cNvSpPr>
            <p:nvPr/>
          </p:nvSpPr>
          <p:spPr bwMode="auto">
            <a:xfrm>
              <a:off x="431" y="2958"/>
              <a:ext cx="2404" cy="538"/>
            </a:xfrm>
            <a:prstGeom prst="rect">
              <a:avLst/>
            </a:prstGeom>
            <a:gradFill rotWithShape="1">
              <a:gsLst>
                <a:gs pos="0">
                  <a:schemeClr val="bg1"/>
                </a:gs>
                <a:gs pos="100000">
                  <a:srgbClr val="ECEEF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ctr">
                <a:buClr>
                  <a:srgbClr val="0000FF"/>
                </a:buClr>
                <a:buSzPct val="100000"/>
                <a:buFont typeface="Courier New" charset="0"/>
                <a:buNone/>
              </a:pPr>
              <a:r>
                <a:rPr lang="en-GB" sz="2500" b="1" dirty="0">
                  <a:solidFill>
                    <a:srgbClr val="0000FF"/>
                  </a:solidFill>
                  <a:latin typeface="Courier New" charset="0"/>
                </a:rPr>
                <a:t>GATTTAGATC</a:t>
              </a:r>
              <a:r>
                <a:rPr lang="en-GB" sz="2500" b="1" dirty="0">
                  <a:solidFill>
                    <a:srgbClr val="FF0066"/>
                  </a:solidFill>
                  <a:latin typeface="Courier New" charset="0"/>
                </a:rPr>
                <a:t>G</a:t>
              </a:r>
              <a:r>
                <a:rPr lang="en-GB" sz="2500" b="1" dirty="0">
                  <a:solidFill>
                    <a:srgbClr val="0000FF"/>
                  </a:solidFill>
                  <a:latin typeface="Courier New" charset="0"/>
                </a:rPr>
                <a:t>CGATAGAG</a:t>
              </a:r>
            </a:p>
            <a:p>
              <a:pPr algn="ctr">
                <a:buClr>
                  <a:srgbClr val="0000FF"/>
                </a:buClr>
                <a:buSzPct val="100000"/>
                <a:buFont typeface="Courier New" charset="0"/>
                <a:buNone/>
              </a:pPr>
              <a:r>
                <a:rPr lang="en-GB" sz="2500" b="1" dirty="0">
                  <a:solidFill>
                    <a:srgbClr val="0000FF"/>
                  </a:solidFill>
                  <a:latin typeface="Courier New" charset="0"/>
                </a:rPr>
                <a:t>GATTTAGATC</a:t>
              </a:r>
              <a:r>
                <a:rPr lang="en-GB" sz="2500" b="1" dirty="0">
                  <a:solidFill>
                    <a:srgbClr val="FF0066"/>
                  </a:solidFill>
                  <a:latin typeface="Courier New" charset="0"/>
                </a:rPr>
                <a:t>T</a:t>
              </a:r>
              <a:r>
                <a:rPr lang="en-GB" sz="2500" b="1" dirty="0">
                  <a:solidFill>
                    <a:srgbClr val="0000FF"/>
                  </a:solidFill>
                  <a:latin typeface="Courier New" charset="0"/>
                </a:rPr>
                <a:t>CGATAGAG</a:t>
              </a:r>
            </a:p>
          </p:txBody>
        </p:sp>
        <p:sp>
          <p:nvSpPr>
            <p:cNvPr id="219144" name="Text Box 1032"/>
            <p:cNvSpPr txBox="1">
              <a:spLocks noChangeArrowheads="1"/>
            </p:cNvSpPr>
            <p:nvPr/>
          </p:nvSpPr>
          <p:spPr bwMode="auto">
            <a:xfrm>
              <a:off x="419" y="2478"/>
              <a:ext cx="2349"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200" dirty="0" smtClean="0"/>
                <a:t>1) Single </a:t>
              </a:r>
              <a:r>
                <a:rPr lang="en-US" sz="2200" dirty="0"/>
                <a:t>nucleotide </a:t>
              </a:r>
              <a:r>
                <a:rPr lang="en-US" sz="2200" dirty="0" smtClean="0"/>
                <a:t>variants</a:t>
              </a:r>
              <a:endParaRPr lang="en-US" sz="2200" dirty="0"/>
            </a:p>
            <a:p>
              <a:pPr algn="ctr" eaLnBrk="1" hangingPunct="1"/>
              <a:r>
                <a:rPr lang="en-US" sz="2200" dirty="0"/>
                <a:t>(</a:t>
              </a:r>
              <a:r>
                <a:rPr lang="en-US" sz="2200" dirty="0" smtClean="0"/>
                <a:t>SNVs</a:t>
              </a:r>
              <a:r>
                <a:rPr lang="en-US" sz="2200" dirty="0"/>
                <a:t>)</a:t>
              </a:r>
            </a:p>
          </p:txBody>
        </p:sp>
      </p:grpSp>
      <p:sp>
        <p:nvSpPr>
          <p:cNvPr id="9" name="Text Box 1031"/>
          <p:cNvSpPr txBox="1">
            <a:spLocks noChangeArrowheads="1"/>
          </p:cNvSpPr>
          <p:nvPr/>
        </p:nvSpPr>
        <p:spPr bwMode="auto">
          <a:xfrm>
            <a:off x="533400" y="5105400"/>
            <a:ext cx="3816350" cy="863955"/>
          </a:xfrm>
          <a:prstGeom prst="rect">
            <a:avLst/>
          </a:prstGeom>
          <a:gradFill rotWithShape="1">
            <a:gsLst>
              <a:gs pos="0">
                <a:schemeClr val="bg1"/>
              </a:gs>
              <a:gs pos="100000">
                <a:srgbClr val="ECEEF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ctr">
              <a:buClr>
                <a:srgbClr val="0000FF"/>
              </a:buClr>
              <a:buSzPct val="100000"/>
              <a:buFont typeface="Courier New" charset="0"/>
              <a:buNone/>
            </a:pPr>
            <a:r>
              <a:rPr lang="en-GB" sz="2500" b="1" dirty="0">
                <a:solidFill>
                  <a:srgbClr val="0000FF"/>
                </a:solidFill>
                <a:latin typeface="Courier New" charset="0"/>
              </a:rPr>
              <a:t>GATTTAGATCGCGATAGAG</a:t>
            </a:r>
          </a:p>
          <a:p>
            <a:pPr algn="ctr">
              <a:buClr>
                <a:srgbClr val="0000FF"/>
              </a:buClr>
              <a:buSzPct val="100000"/>
              <a:buFont typeface="Courier New" charset="0"/>
              <a:buNone/>
            </a:pPr>
            <a:r>
              <a:rPr lang="en-GB" sz="2500" b="1" dirty="0" smtClean="0">
                <a:solidFill>
                  <a:srgbClr val="0000FF"/>
                </a:solidFill>
                <a:latin typeface="Courier New" charset="0"/>
              </a:rPr>
              <a:t>GATTTAGA</a:t>
            </a:r>
            <a:r>
              <a:rPr lang="en-GB" sz="2500" b="1" dirty="0" smtClean="0">
                <a:solidFill>
                  <a:srgbClr val="FF0000"/>
                </a:solidFill>
                <a:latin typeface="Courier New" charset="0"/>
              </a:rPr>
              <a:t>------</a:t>
            </a:r>
            <a:r>
              <a:rPr lang="en-GB" sz="2500" b="1" dirty="0" smtClean="0">
                <a:solidFill>
                  <a:srgbClr val="0000FF"/>
                </a:solidFill>
                <a:latin typeface="Courier New" charset="0"/>
              </a:rPr>
              <a:t>TAGAG</a:t>
            </a:r>
            <a:endParaRPr lang="en-GB" sz="2500" b="1" dirty="0">
              <a:solidFill>
                <a:srgbClr val="0000FF"/>
              </a:solidFill>
              <a:latin typeface="Courier New" charset="0"/>
            </a:endParaRPr>
          </a:p>
        </p:txBody>
      </p:sp>
      <p:sp>
        <p:nvSpPr>
          <p:cNvPr id="2" name="Rectangle 1"/>
          <p:cNvSpPr/>
          <p:nvPr/>
        </p:nvSpPr>
        <p:spPr>
          <a:xfrm>
            <a:off x="1201843" y="6096000"/>
            <a:ext cx="2631550" cy="461665"/>
          </a:xfrm>
          <a:prstGeom prst="rect">
            <a:avLst/>
          </a:prstGeom>
        </p:spPr>
        <p:txBody>
          <a:bodyPr wrap="none">
            <a:spAutoFit/>
          </a:bodyPr>
          <a:lstStyle/>
          <a:p>
            <a:pPr algn="ctr" eaLnBrk="1" hangingPunct="1"/>
            <a:r>
              <a:rPr lang="en-US" dirty="0" smtClean="0">
                <a:latin typeface="Helvetica" charset="0"/>
              </a:rPr>
              <a:t>300-600K/</a:t>
            </a:r>
            <a:r>
              <a:rPr lang="en-US" dirty="0">
                <a:latin typeface="Helvetica" charset="0"/>
              </a:rPr>
              <a:t>person</a:t>
            </a:r>
          </a:p>
        </p:txBody>
      </p:sp>
    </p:spTree>
    <p:extLst>
      <p:ext uri="{BB962C8B-B14F-4D97-AF65-F5344CB8AC3E}">
        <p14:creationId xmlns:p14="http://schemas.microsoft.com/office/powerpoint/2010/main" val="35194801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838200" y="76200"/>
            <a:ext cx="7772400" cy="1373188"/>
          </a:xfrm>
          <a:prstGeom prst="rect">
            <a:avLst/>
          </a:prstGeom>
          <a:noFill/>
          <a:ln w="9525">
            <a:noFill/>
            <a:miter lim="800000"/>
            <a:headEnd/>
            <a:tailEnd/>
          </a:ln>
          <a:effectLst/>
        </p:spPr>
        <p:txBody>
          <a:bodyPr>
            <a:prstTxWarp prst="textNoShape">
              <a:avLst/>
            </a:prstTxWarp>
            <a:spAutoFit/>
          </a:bodyPr>
          <a:lstStyle/>
          <a:p>
            <a:pPr algn="ctr"/>
            <a:r>
              <a:rPr lang="en-US" sz="2800" b="1"/>
              <a:t>People Also Have Large Blocks of DNA that are Inserted, Deleted or Flipped Around = Structural Variants</a:t>
            </a:r>
            <a:endParaRPr lang="en-US" sz="2800">
              <a:solidFill>
                <a:schemeClr val="accent2"/>
              </a:solidFill>
            </a:endParaRPr>
          </a:p>
        </p:txBody>
      </p:sp>
      <p:sp>
        <p:nvSpPr>
          <p:cNvPr id="36867" name="Rectangle 3"/>
          <p:cNvSpPr>
            <a:spLocks noChangeArrowheads="1"/>
          </p:cNvSpPr>
          <p:nvPr/>
        </p:nvSpPr>
        <p:spPr bwMode="auto">
          <a:xfrm>
            <a:off x="820738" y="2743200"/>
            <a:ext cx="322262" cy="519113"/>
          </a:xfrm>
          <a:prstGeom prst="rect">
            <a:avLst/>
          </a:prstGeom>
          <a:noFill/>
          <a:ln w="9525">
            <a:noFill/>
            <a:miter lim="800000"/>
            <a:headEnd/>
            <a:tailEnd/>
          </a:ln>
        </p:spPr>
        <p:txBody>
          <a:bodyPr wrap="none">
            <a:prstTxWarp prst="textNoShape">
              <a:avLst/>
            </a:prstTxWarp>
            <a:spAutoFit/>
          </a:bodyPr>
          <a:lstStyle/>
          <a:p>
            <a:r>
              <a:rPr lang="en-US" sz="2800"/>
              <a:t>*</a:t>
            </a:r>
            <a:endParaRPr lang="en-US" sz="2800">
              <a:solidFill>
                <a:schemeClr val="accent2"/>
              </a:solidFill>
            </a:endParaRPr>
          </a:p>
        </p:txBody>
      </p:sp>
      <p:sp>
        <p:nvSpPr>
          <p:cNvPr id="36868" name="Text Box 4"/>
          <p:cNvSpPr txBox="1">
            <a:spLocks noChangeArrowheads="1"/>
          </p:cNvSpPr>
          <p:nvPr/>
        </p:nvSpPr>
        <p:spPr bwMode="auto">
          <a:xfrm>
            <a:off x="838200" y="4940300"/>
            <a:ext cx="7772400" cy="2185214"/>
          </a:xfrm>
          <a:prstGeom prst="rect">
            <a:avLst/>
          </a:prstGeom>
          <a:noFill/>
          <a:ln w="9525">
            <a:noFill/>
            <a:miter lim="800000"/>
            <a:headEnd/>
            <a:tailEnd/>
          </a:ln>
          <a:effectLst/>
        </p:spPr>
        <p:txBody>
          <a:bodyPr>
            <a:prstTxWarp prst="textNoShape">
              <a:avLst/>
            </a:prstTxWarp>
            <a:spAutoFit/>
          </a:bodyPr>
          <a:lstStyle/>
          <a:p>
            <a:pPr>
              <a:buFontTx/>
              <a:buChar char="-"/>
            </a:pPr>
            <a:r>
              <a:rPr lang="en-US" sz="2400" dirty="0"/>
              <a:t> People Have</a:t>
            </a:r>
            <a:r>
              <a:rPr lang="en-US" sz="2400" dirty="0" smtClean="0"/>
              <a:t> </a:t>
            </a:r>
            <a:r>
              <a:rPr lang="en-US" dirty="0" smtClean="0"/>
              <a:t>3</a:t>
            </a:r>
            <a:r>
              <a:rPr lang="en-US" sz="2400" dirty="0" smtClean="0"/>
              <a:t>000 </a:t>
            </a:r>
            <a:r>
              <a:rPr lang="en-US" sz="2400" dirty="0"/>
              <a:t>differences Relative to the Reference Human Genome Sequence</a:t>
            </a:r>
          </a:p>
          <a:p>
            <a:pPr>
              <a:buFontTx/>
              <a:buChar char="-"/>
            </a:pPr>
            <a:endParaRPr lang="en-US" sz="1600" dirty="0"/>
          </a:p>
          <a:p>
            <a:pPr>
              <a:buFontTx/>
              <a:buChar char="-"/>
            </a:pPr>
            <a:r>
              <a:rPr lang="en-US" sz="2400" dirty="0"/>
              <a:t> Likely responsible for much human differences and disease</a:t>
            </a:r>
          </a:p>
          <a:p>
            <a:endParaRPr lang="en-US" sz="2400" dirty="0"/>
          </a:p>
        </p:txBody>
      </p:sp>
      <p:pic>
        <p:nvPicPr>
          <p:cNvPr id="36869" name="Picture 5"/>
          <p:cNvPicPr>
            <a:picLocks noChangeAspect="1" noChangeArrowheads="1"/>
          </p:cNvPicPr>
          <p:nvPr/>
        </p:nvPicPr>
        <p:blipFill>
          <a:blip r:embed="rId3"/>
          <a:srcRect b="24870"/>
          <a:stretch>
            <a:fillRect/>
          </a:stretch>
        </p:blipFill>
        <p:spPr bwMode="auto">
          <a:xfrm>
            <a:off x="2895600" y="1447800"/>
            <a:ext cx="3962400" cy="3429000"/>
          </a:xfrm>
          <a:prstGeom prst="rect">
            <a:avLst/>
          </a:prstGeom>
          <a:noFill/>
          <a:ln w="9525">
            <a:noFill/>
            <a:miter lim="800000"/>
            <a:headEnd/>
            <a:tailEnd/>
          </a:ln>
          <a:effectLst/>
        </p:spPr>
      </p:pic>
    </p:spTree>
    <p:extLst>
      <p:ext uri="{BB962C8B-B14F-4D97-AF65-F5344CB8AC3E}">
        <p14:creationId xmlns:p14="http://schemas.microsoft.com/office/powerpoint/2010/main" val="7975804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0" y="3124200"/>
            <a:ext cx="8153400" cy="838200"/>
          </a:xfrm>
        </p:spPr>
        <p:txBody>
          <a:bodyPr/>
          <a:lstStyle/>
          <a:p>
            <a:pPr algn="l" eaLnBrk="1" hangingPunct="1"/>
            <a:r>
              <a:rPr lang="en-US" sz="3200">
                <a:solidFill>
                  <a:schemeClr val="accent2"/>
                </a:solidFill>
              </a:rPr>
              <a:t/>
            </a:r>
            <a:br>
              <a:rPr lang="en-US" sz="3200">
                <a:solidFill>
                  <a:schemeClr val="accent2"/>
                </a:solidFill>
              </a:rPr>
            </a:br>
            <a:r>
              <a:rPr lang="en-US" sz="900">
                <a:solidFill>
                  <a:schemeClr val="accent2"/>
                </a:solidFill>
              </a:rPr>
              <a:t/>
            </a:r>
            <a:br>
              <a:rPr lang="en-US" sz="900">
                <a:solidFill>
                  <a:schemeClr val="accent2"/>
                </a:solidFill>
              </a:rPr>
            </a:br>
            <a:r>
              <a:rPr lang="en-US" sz="900">
                <a:solidFill>
                  <a:schemeClr val="accent2"/>
                </a:solidFill>
              </a:rPr>
              <a:t> </a:t>
            </a:r>
            <a:r>
              <a:rPr lang="en-US" sz="2800">
                <a:solidFill>
                  <a:schemeClr val="accent2"/>
                </a:solidFill>
              </a:rPr>
              <a:t>- Determined the DNA Sequence of the Human </a:t>
            </a:r>
            <a:br>
              <a:rPr lang="en-US" sz="2800">
                <a:solidFill>
                  <a:schemeClr val="accent2"/>
                </a:solidFill>
              </a:rPr>
            </a:br>
            <a:r>
              <a:rPr lang="en-US" sz="2800">
                <a:solidFill>
                  <a:schemeClr val="accent2"/>
                </a:solidFill>
              </a:rPr>
              <a:t>	Genome = 3 billion bases </a:t>
            </a:r>
            <a:br>
              <a:rPr lang="en-US" sz="2800">
                <a:solidFill>
                  <a:schemeClr val="accent2"/>
                </a:solidFill>
              </a:rPr>
            </a:br>
            <a:r>
              <a:rPr lang="en-US" sz="2800">
                <a:solidFill>
                  <a:schemeClr val="accent2"/>
                </a:solidFill>
              </a:rPr>
              <a:t>	= “Reference Genome”</a:t>
            </a:r>
            <a:br>
              <a:rPr lang="en-US" sz="2800">
                <a:solidFill>
                  <a:schemeClr val="accent2"/>
                </a:solidFill>
              </a:rPr>
            </a:br>
            <a:r>
              <a:rPr lang="en-US" sz="1000">
                <a:solidFill>
                  <a:schemeClr val="accent2"/>
                </a:solidFill>
              </a:rPr>
              <a:t/>
            </a:r>
            <a:br>
              <a:rPr lang="en-US" sz="1000">
                <a:solidFill>
                  <a:schemeClr val="accent2"/>
                </a:solidFill>
              </a:rPr>
            </a:br>
            <a:r>
              <a:rPr lang="en-US" sz="2800">
                <a:solidFill>
                  <a:schemeClr val="accent2"/>
                </a:solidFill>
              </a:rPr>
              <a:t>- Completed 2003</a:t>
            </a:r>
            <a:br>
              <a:rPr lang="en-US" sz="2800">
                <a:solidFill>
                  <a:schemeClr val="accent2"/>
                </a:solidFill>
              </a:rPr>
            </a:br>
            <a:r>
              <a:rPr lang="en-US" sz="1000">
                <a:solidFill>
                  <a:schemeClr val="accent2"/>
                </a:solidFill>
              </a:rPr>
              <a:t/>
            </a:r>
            <a:br>
              <a:rPr lang="en-US" sz="1000">
                <a:solidFill>
                  <a:schemeClr val="accent2"/>
                </a:solidFill>
              </a:rPr>
            </a:br>
            <a:r>
              <a:rPr lang="en-US" sz="2800">
                <a:solidFill>
                  <a:schemeClr val="accent2"/>
                </a:solidFill>
              </a:rPr>
              <a:t>- Involved 2000 people</a:t>
            </a:r>
            <a:br>
              <a:rPr lang="en-US" sz="2800">
                <a:solidFill>
                  <a:schemeClr val="accent2"/>
                </a:solidFill>
              </a:rPr>
            </a:br>
            <a:r>
              <a:rPr lang="en-US" sz="1000">
                <a:solidFill>
                  <a:schemeClr val="accent2"/>
                </a:solidFill>
              </a:rPr>
              <a:t/>
            </a:r>
            <a:br>
              <a:rPr lang="en-US" sz="1000">
                <a:solidFill>
                  <a:schemeClr val="accent2"/>
                </a:solidFill>
              </a:rPr>
            </a:br>
            <a:r>
              <a:rPr lang="en-US" sz="2800">
                <a:solidFill>
                  <a:schemeClr val="accent2"/>
                </a:solidFill>
              </a:rPr>
              <a:t>- Cost: $0.5 to 1 billion</a:t>
            </a:r>
            <a:br>
              <a:rPr lang="en-US" sz="2800">
                <a:solidFill>
                  <a:schemeClr val="accent2"/>
                </a:solidFill>
              </a:rPr>
            </a:br>
            <a:r>
              <a:rPr lang="en-US" sz="1600">
                <a:solidFill>
                  <a:schemeClr val="accent2"/>
                </a:solidFill>
              </a:rPr>
              <a:t/>
            </a:r>
            <a:br>
              <a:rPr lang="en-US" sz="1600">
                <a:solidFill>
                  <a:schemeClr val="accent2"/>
                </a:solidFill>
              </a:rPr>
            </a:br>
            <a:r>
              <a:rPr lang="en-US" sz="2800">
                <a:solidFill>
                  <a:schemeClr val="accent2"/>
                </a:solidFill>
              </a:rPr>
              <a:t>- Used machines that </a:t>
            </a:r>
            <a:br>
              <a:rPr lang="en-US" sz="2800">
                <a:solidFill>
                  <a:schemeClr val="accent2"/>
                </a:solidFill>
              </a:rPr>
            </a:br>
            <a:r>
              <a:rPr lang="en-US" sz="2800">
                <a:solidFill>
                  <a:schemeClr val="accent2"/>
                </a:solidFill>
              </a:rPr>
              <a:t>    sequenced 384</a:t>
            </a:r>
            <a:br>
              <a:rPr lang="en-US" sz="2800">
                <a:solidFill>
                  <a:schemeClr val="accent2"/>
                </a:solidFill>
              </a:rPr>
            </a:br>
            <a:r>
              <a:rPr lang="en-US" sz="2800">
                <a:solidFill>
                  <a:schemeClr val="accent2"/>
                </a:solidFill>
              </a:rPr>
              <a:t>    fragments at once </a:t>
            </a:r>
            <a:br>
              <a:rPr lang="en-US" sz="2800">
                <a:solidFill>
                  <a:schemeClr val="accent2"/>
                </a:solidFill>
              </a:rPr>
            </a:br>
            <a:r>
              <a:rPr lang="en-US" sz="1000">
                <a:solidFill>
                  <a:schemeClr val="accent2"/>
                </a:solidFill>
              </a:rPr>
              <a:t/>
            </a:r>
            <a:br>
              <a:rPr lang="en-US" sz="1000">
                <a:solidFill>
                  <a:schemeClr val="accent2"/>
                </a:solidFill>
              </a:rPr>
            </a:br>
            <a:r>
              <a:rPr lang="en-US" sz="1000">
                <a:solidFill>
                  <a:schemeClr val="accent2"/>
                </a:solidFill>
              </a:rPr>
              <a:t/>
            </a:r>
            <a:br>
              <a:rPr lang="en-US" sz="1000">
                <a:solidFill>
                  <a:schemeClr val="accent2"/>
                </a:solidFill>
              </a:rPr>
            </a:br>
            <a:endParaRPr lang="en-US" sz="1000">
              <a:solidFill>
                <a:schemeClr val="accent2"/>
              </a:solidFill>
            </a:endParaRPr>
          </a:p>
        </p:txBody>
      </p:sp>
      <p:sp>
        <p:nvSpPr>
          <p:cNvPr id="33795" name="Rectangle 3"/>
          <p:cNvSpPr>
            <a:spLocks noChangeArrowheads="1"/>
          </p:cNvSpPr>
          <p:nvPr/>
        </p:nvSpPr>
        <p:spPr bwMode="auto">
          <a:xfrm>
            <a:off x="7388225" y="0"/>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33796" name="Rectangle 4"/>
          <p:cNvSpPr>
            <a:spLocks noChangeArrowheads="1"/>
          </p:cNvSpPr>
          <p:nvPr/>
        </p:nvSpPr>
        <p:spPr bwMode="auto">
          <a:xfrm>
            <a:off x="1744663" y="533400"/>
            <a:ext cx="5418137" cy="646113"/>
          </a:xfrm>
          <a:prstGeom prst="rect">
            <a:avLst/>
          </a:prstGeom>
          <a:noFill/>
          <a:ln w="9525">
            <a:noFill/>
            <a:miter lim="800000"/>
            <a:headEnd/>
            <a:tailEnd/>
          </a:ln>
        </p:spPr>
        <p:txBody>
          <a:bodyPr wrap="none">
            <a:prstTxWarp prst="textNoShape">
              <a:avLst/>
            </a:prstTxWarp>
            <a:spAutoFit/>
          </a:bodyPr>
          <a:lstStyle/>
          <a:p>
            <a:pPr algn="ctr"/>
            <a:r>
              <a:rPr lang="en-US" sz="3600" b="1"/>
              <a:t>Human Genome Project</a:t>
            </a:r>
          </a:p>
        </p:txBody>
      </p:sp>
      <p:pic>
        <p:nvPicPr>
          <p:cNvPr id="33797" name="Picture 5" descr="3_1269369302ABI_3730_DNA_Sequencer.jpg"/>
          <p:cNvPicPr>
            <a:picLocks noChangeAspect="1"/>
          </p:cNvPicPr>
          <p:nvPr/>
        </p:nvPicPr>
        <p:blipFill>
          <a:blip r:embed="rId3"/>
          <a:srcRect/>
          <a:stretch>
            <a:fillRect/>
          </a:stretch>
        </p:blipFill>
        <p:spPr bwMode="auto">
          <a:xfrm>
            <a:off x="5181600" y="3048000"/>
            <a:ext cx="3327400" cy="3327400"/>
          </a:xfrm>
          <a:prstGeom prst="rect">
            <a:avLst/>
          </a:prstGeom>
          <a:noFill/>
          <a:ln w="9525">
            <a:noFill/>
            <a:miter lim="800000"/>
            <a:headEnd/>
            <a:tailEnd/>
          </a:ln>
        </p:spPr>
      </p:pic>
    </p:spTree>
    <p:extLst>
      <p:ext uri="{BB962C8B-B14F-4D97-AF65-F5344CB8AC3E}">
        <p14:creationId xmlns:p14="http://schemas.microsoft.com/office/powerpoint/2010/main" val="249237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7388225" y="0"/>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35843" name="Rectangle 4"/>
          <p:cNvSpPr>
            <a:spLocks noChangeArrowheads="1"/>
          </p:cNvSpPr>
          <p:nvPr/>
        </p:nvSpPr>
        <p:spPr bwMode="auto">
          <a:xfrm>
            <a:off x="2959100" y="533400"/>
            <a:ext cx="3365500" cy="646113"/>
          </a:xfrm>
          <a:prstGeom prst="rect">
            <a:avLst/>
          </a:prstGeom>
          <a:noFill/>
          <a:ln w="9525">
            <a:noFill/>
            <a:miter lim="800000"/>
            <a:headEnd/>
            <a:tailEnd/>
          </a:ln>
        </p:spPr>
        <p:txBody>
          <a:bodyPr wrap="none">
            <a:prstTxWarp prst="textNoShape">
              <a:avLst/>
            </a:prstTxWarp>
            <a:spAutoFit/>
          </a:bodyPr>
          <a:lstStyle/>
          <a:p>
            <a:pPr algn="ctr"/>
            <a:r>
              <a:rPr lang="en-US" sz="3600" b="1"/>
              <a:t>New Machines</a:t>
            </a:r>
          </a:p>
        </p:txBody>
      </p:sp>
      <p:pic>
        <p:nvPicPr>
          <p:cNvPr id="35844" name="Picture 6" descr="hiseq_2000.jpg"/>
          <p:cNvPicPr>
            <a:picLocks noChangeAspect="1"/>
          </p:cNvPicPr>
          <p:nvPr/>
        </p:nvPicPr>
        <p:blipFill>
          <a:blip r:embed="rId3"/>
          <a:srcRect/>
          <a:stretch>
            <a:fillRect/>
          </a:stretch>
        </p:blipFill>
        <p:spPr bwMode="auto">
          <a:xfrm>
            <a:off x="4800600" y="3124200"/>
            <a:ext cx="3987800" cy="4364038"/>
          </a:xfrm>
          <a:prstGeom prst="rect">
            <a:avLst/>
          </a:prstGeom>
          <a:noFill/>
          <a:ln w="9525">
            <a:noFill/>
            <a:miter lim="800000"/>
            <a:headEnd/>
            <a:tailEnd/>
          </a:ln>
        </p:spPr>
      </p:pic>
      <p:sp>
        <p:nvSpPr>
          <p:cNvPr id="35845" name="Rectangle 2"/>
          <p:cNvSpPr>
            <a:spLocks noGrp="1" noChangeArrowheads="1"/>
          </p:cNvSpPr>
          <p:nvPr>
            <p:ph type="title"/>
          </p:nvPr>
        </p:nvSpPr>
        <p:spPr>
          <a:xfrm>
            <a:off x="914400" y="2438400"/>
            <a:ext cx="8153400" cy="838200"/>
          </a:xfrm>
        </p:spPr>
        <p:txBody>
          <a:bodyPr/>
          <a:lstStyle/>
          <a:p>
            <a:pPr algn="l" eaLnBrk="1" hangingPunct="1"/>
            <a:r>
              <a:rPr lang="en-US" sz="3200" dirty="0">
                <a:solidFill>
                  <a:schemeClr val="accent2"/>
                </a:solidFill>
              </a:rPr>
              <a:t/>
            </a:r>
            <a:br>
              <a:rPr lang="en-US" sz="3200" dirty="0">
                <a:solidFill>
                  <a:schemeClr val="accent2"/>
                </a:solidFill>
              </a:rPr>
            </a:br>
            <a:r>
              <a:rPr lang="en-US" sz="900" dirty="0">
                <a:solidFill>
                  <a:schemeClr val="accent2"/>
                </a:solidFill>
              </a:rPr>
              <a:t/>
            </a:r>
            <a:br>
              <a:rPr lang="en-US" sz="900" dirty="0">
                <a:solidFill>
                  <a:schemeClr val="accent2"/>
                </a:solidFill>
              </a:rPr>
            </a:br>
            <a:r>
              <a:rPr lang="en-US" sz="900" dirty="0">
                <a:solidFill>
                  <a:schemeClr val="accent2"/>
                </a:solidFill>
              </a:rPr>
              <a:t> </a:t>
            </a:r>
            <a:r>
              <a:rPr lang="en-US" sz="2800" dirty="0">
                <a:solidFill>
                  <a:schemeClr val="accent2"/>
                </a:solidFill>
              </a:rPr>
              <a:t>- Sequence </a:t>
            </a:r>
            <a:r>
              <a:rPr lang="en-US" sz="2800" dirty="0" smtClean="0">
                <a:solidFill>
                  <a:schemeClr val="accent2"/>
                </a:solidFill>
              </a:rPr>
              <a:t>~1 trillion bases per run</a:t>
            </a:r>
            <a:br>
              <a:rPr lang="en-US" sz="2800" dirty="0" smtClean="0">
                <a:solidFill>
                  <a:schemeClr val="accent2"/>
                </a:solidFill>
              </a:rPr>
            </a:br>
            <a:r>
              <a:rPr lang="en-US" sz="2800" dirty="0">
                <a:solidFill>
                  <a:schemeClr val="accent2"/>
                </a:solidFill>
              </a:rPr>
              <a:t>	</a:t>
            </a:r>
            <a:r>
              <a:rPr lang="en-US" sz="2800" dirty="0" smtClean="0">
                <a:solidFill>
                  <a:schemeClr val="accent2"/>
                </a:solidFill>
              </a:rPr>
              <a:t>~35 </a:t>
            </a:r>
            <a:r>
              <a:rPr lang="en-US" sz="2800" dirty="0">
                <a:solidFill>
                  <a:schemeClr val="accent2"/>
                </a:solidFill>
              </a:rPr>
              <a:t>genomes </a:t>
            </a:r>
            <a:r>
              <a:rPr lang="en-US" sz="2800" dirty="0" smtClean="0">
                <a:solidFill>
                  <a:schemeClr val="accent2"/>
                </a:solidFill>
              </a:rPr>
              <a:t>at once</a:t>
            </a:r>
            <a:r>
              <a:rPr lang="en-US" sz="2800" dirty="0">
                <a:solidFill>
                  <a:schemeClr val="accent2"/>
                </a:solidFill>
              </a:rPr>
              <a:t/>
            </a:r>
            <a:br>
              <a:rPr lang="en-US" sz="2800" dirty="0">
                <a:solidFill>
                  <a:schemeClr val="accent2"/>
                </a:solidFill>
              </a:rPr>
            </a:br>
            <a:r>
              <a:rPr lang="en-US" sz="1800" dirty="0">
                <a:solidFill>
                  <a:schemeClr val="accent2"/>
                </a:solidFill>
              </a:rPr>
              <a:t/>
            </a:r>
            <a:br>
              <a:rPr lang="en-US" sz="1800" dirty="0">
                <a:solidFill>
                  <a:schemeClr val="accent2"/>
                </a:solidFill>
              </a:rPr>
            </a:br>
            <a:r>
              <a:rPr lang="en-US" sz="2800" dirty="0">
                <a:solidFill>
                  <a:schemeClr val="accent2"/>
                </a:solidFill>
              </a:rPr>
              <a:t>- Genome Sequencing Cost: $</a:t>
            </a:r>
            <a:r>
              <a:rPr lang="en-US" sz="2800" dirty="0" smtClean="0">
                <a:solidFill>
                  <a:schemeClr val="accent2"/>
                </a:solidFill>
              </a:rPr>
              <a:t>3,000</a:t>
            </a:r>
            <a:r>
              <a:rPr lang="en-US" sz="2800" dirty="0">
                <a:solidFill>
                  <a:schemeClr val="accent2"/>
                </a:solidFill>
              </a:rPr>
              <a:t/>
            </a:r>
            <a:br>
              <a:rPr lang="en-US" sz="2800" dirty="0">
                <a:solidFill>
                  <a:schemeClr val="accent2"/>
                </a:solidFill>
              </a:rPr>
            </a:br>
            <a:r>
              <a:rPr lang="en-US" sz="1800" dirty="0">
                <a:solidFill>
                  <a:schemeClr val="accent2"/>
                </a:solidFill>
              </a:rPr>
              <a:t/>
            </a:r>
            <a:br>
              <a:rPr lang="en-US" sz="1800" dirty="0">
                <a:solidFill>
                  <a:schemeClr val="accent2"/>
                </a:solidFill>
              </a:rPr>
            </a:br>
            <a:r>
              <a:rPr lang="en-US" sz="2800" dirty="0">
                <a:solidFill>
                  <a:schemeClr val="accent2"/>
                </a:solidFill>
              </a:rPr>
              <a:t>- Machine Cost: $800,000</a:t>
            </a:r>
            <a:br>
              <a:rPr lang="en-US" sz="2800" dirty="0">
                <a:solidFill>
                  <a:schemeClr val="accent2"/>
                </a:solidFill>
              </a:rPr>
            </a:br>
            <a:r>
              <a:rPr lang="en-US" sz="2800" dirty="0">
                <a:solidFill>
                  <a:schemeClr val="accent2"/>
                </a:solidFill>
              </a:rPr>
              <a:t/>
            </a:r>
            <a:br>
              <a:rPr lang="en-US" sz="2800" dirty="0">
                <a:solidFill>
                  <a:schemeClr val="accent2"/>
                </a:solidFill>
              </a:rPr>
            </a:br>
            <a:r>
              <a:rPr lang="en-US" sz="1000" dirty="0">
                <a:solidFill>
                  <a:schemeClr val="accent2"/>
                </a:solidFill>
              </a:rPr>
              <a:t/>
            </a:r>
            <a:br>
              <a:rPr lang="en-US" sz="1000" dirty="0">
                <a:solidFill>
                  <a:schemeClr val="accent2"/>
                </a:solidFill>
              </a:rPr>
            </a:br>
            <a:r>
              <a:rPr lang="en-US" sz="1000" dirty="0">
                <a:solidFill>
                  <a:schemeClr val="accent2"/>
                </a:solidFill>
              </a:rPr>
              <a:t/>
            </a:r>
            <a:br>
              <a:rPr lang="en-US" sz="1000" dirty="0">
                <a:solidFill>
                  <a:schemeClr val="accent2"/>
                </a:solidFill>
              </a:rPr>
            </a:br>
            <a:endParaRPr lang="en-US" sz="1000" dirty="0">
              <a:solidFill>
                <a:schemeClr val="accent2"/>
              </a:solidFill>
            </a:endParaRPr>
          </a:p>
        </p:txBody>
      </p:sp>
    </p:spTree>
    <p:extLst>
      <p:ext uri="{BB962C8B-B14F-4D97-AF65-F5344CB8AC3E}">
        <p14:creationId xmlns:p14="http://schemas.microsoft.com/office/powerpoint/2010/main" val="26738581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76651</TotalTime>
  <Words>2224</Words>
  <Application>Microsoft Macintosh PowerPoint</Application>
  <PresentationFormat>On-screen Show (4:3)</PresentationFormat>
  <Paragraphs>445</Paragraphs>
  <Slides>48</Slides>
  <Notes>21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Blank Presentation</vt:lpstr>
      <vt:lpstr>Genomics and Personal Medicine </vt:lpstr>
      <vt:lpstr>Health Is a Product of Genome + Environment</vt:lpstr>
      <vt:lpstr>Health Is a Product of Genome + Environment</vt:lpstr>
      <vt:lpstr>PowerPoint Presentation</vt:lpstr>
      <vt:lpstr>PowerPoint Presentation</vt:lpstr>
      <vt:lpstr>Genetic Variation Among People: Three Types </vt:lpstr>
      <vt:lpstr>PowerPoint Presentation</vt:lpstr>
      <vt:lpstr>   - Determined the DNA Sequence of the Human   Genome = 3 billion bases   = “Reference Genome”  - Completed 2003  - Involved 2000 people  - Cost: $0.5 to 1 billion  - Used machines that      sequenced 384     fragments at once    </vt:lpstr>
      <vt:lpstr>   - Sequence ~1 trillion bases per run  ~35 genomes at once  - Genome Sequencing Cost: $3,000  - Machine Cost: $800,000    </vt:lpstr>
      <vt:lpstr>PowerPoint Presentation</vt:lpstr>
      <vt:lpstr>PowerPoint Presentation</vt:lpstr>
      <vt:lpstr>Impact of Genomics on Medicine</vt:lpstr>
      <vt:lpstr>Cancer Genome Sequencing</vt:lpstr>
      <vt:lpstr>Patient with Metastatic Colon Cancer </vt:lpstr>
      <vt:lpstr> Each cancer is unique, containing private novel variants</vt:lpstr>
      <vt:lpstr> Solving Mystery Diseases: Dizygotic Twins: Dopamine Responsive Dystonia</vt:lpstr>
      <vt:lpstr>PowerPoint Presentation</vt:lpstr>
      <vt:lpstr>PowerPoint Presentation</vt:lpstr>
      <vt:lpstr>PowerPoint Presentation</vt:lpstr>
      <vt:lpstr>PowerPoint Presentation</vt:lpstr>
      <vt:lpstr>PowerPoint Presentation</vt:lpstr>
      <vt:lpstr>Accurate Genome Sequencing</vt:lpstr>
      <vt:lpstr>Genome Phasing: Assign Variants to Parental Chromosomes Initially Used Mother’s DNA</vt:lpstr>
      <vt:lpstr>PowerPoint Presentation</vt:lpstr>
      <vt:lpstr>Curated List of Rare Variants (SNVs, All heterozygous)</vt:lpstr>
      <vt:lpstr>PowerPoint Presentation</vt:lpstr>
      <vt:lpstr>Approach II: Complex Disease Risk Profile Using VariMed</vt:lpstr>
      <vt:lpstr>PowerPoint Presentation</vt:lpstr>
      <vt:lpstr>PowerPoint Presentation</vt:lpstr>
      <vt:lpstr>Many SNVs are Expressed    </vt:lpstr>
      <vt:lpstr>Transcriptome, Proteome, Metabolome Analysis Summary: Processing Steps</vt:lpstr>
      <vt:lpstr>Integrated Analysis of Proteome, Transcriptome, Metabolome Dynamics: Overall trend</vt:lpstr>
      <vt:lpstr>Dynamical Outcomes for Integrated Analysis of Proteome, Transcriptome, Metabolome</vt:lpstr>
      <vt:lpstr>PowerPoint Presentation</vt:lpstr>
      <vt:lpstr>Many Unaddressed Challenges</vt:lpstr>
      <vt:lpstr>PowerPoint Presentation</vt:lpstr>
      <vt:lpstr>PowerPoint Presentation</vt:lpstr>
      <vt:lpstr>PowerPoint Presentation</vt:lpstr>
      <vt:lpstr>2. Other Data Types: Sensors</vt:lpstr>
      <vt:lpstr>PowerPoint Presentation</vt:lpstr>
      <vt:lpstr>Conclusions</vt:lpstr>
      <vt:lpstr>Final Conclusion</vt:lpstr>
      <vt:lpstr>The Personal Omics Profiling Project</vt:lpstr>
      <vt:lpstr>Acknowledgements</vt:lpstr>
      <vt:lpstr>PowerPoint Presentation</vt:lpstr>
      <vt:lpstr>PowerPoint Presentation</vt:lpstr>
      <vt:lpstr>PowerPoint Presentation</vt:lpstr>
      <vt:lpstr>Study of 10 Healthy People 5 Asian, 5 European Dewey, Grove, Pan, Ashley, Quertermous et al</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Genomes and Proteomes  Michael Snyder  September 28, 2007</dc:title>
  <dc:creator>Michael Snyder</dc:creator>
  <cp:lastModifiedBy>Mike Snyder</cp:lastModifiedBy>
  <cp:revision>1035</cp:revision>
  <cp:lastPrinted>2011-10-11T12:28:24Z</cp:lastPrinted>
  <dcterms:created xsi:type="dcterms:W3CDTF">2012-08-21T14:12:24Z</dcterms:created>
  <dcterms:modified xsi:type="dcterms:W3CDTF">2013-08-01T06:11:53Z</dcterms:modified>
</cp:coreProperties>
</file>